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8"/>
  </p:notesMasterIdLst>
  <p:sldIdLst>
    <p:sldId id="483" r:id="rId2"/>
    <p:sldId id="672" r:id="rId3"/>
    <p:sldId id="267" r:id="rId4"/>
    <p:sldId id="268" r:id="rId5"/>
    <p:sldId id="269" r:id="rId6"/>
    <p:sldId id="271" r:id="rId7"/>
    <p:sldId id="272" r:id="rId8"/>
    <p:sldId id="275" r:id="rId9"/>
    <p:sldId id="277" r:id="rId10"/>
    <p:sldId id="687" r:id="rId11"/>
    <p:sldId id="280" r:id="rId12"/>
    <p:sldId id="289" r:id="rId13"/>
    <p:sldId id="298" r:id="rId14"/>
    <p:sldId id="299" r:id="rId15"/>
    <p:sldId id="302" r:id="rId16"/>
    <p:sldId id="303" r:id="rId17"/>
    <p:sldId id="304" r:id="rId18"/>
    <p:sldId id="306" r:id="rId19"/>
    <p:sldId id="313" r:id="rId20"/>
    <p:sldId id="314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31" r:id="rId29"/>
    <p:sldId id="332" r:id="rId30"/>
    <p:sldId id="333" r:id="rId31"/>
    <p:sldId id="336" r:id="rId32"/>
    <p:sldId id="337" r:id="rId33"/>
    <p:sldId id="338" r:id="rId34"/>
    <p:sldId id="339" r:id="rId35"/>
    <p:sldId id="340" r:id="rId36"/>
    <p:sldId id="675" r:id="rId37"/>
    <p:sldId id="676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688" r:id="rId46"/>
    <p:sldId id="348" r:id="rId47"/>
    <p:sldId id="349" r:id="rId48"/>
    <p:sldId id="689" r:id="rId49"/>
    <p:sldId id="350" r:id="rId50"/>
    <p:sldId id="690" r:id="rId51"/>
    <p:sldId id="351" r:id="rId52"/>
    <p:sldId id="352" r:id="rId53"/>
    <p:sldId id="353" r:id="rId54"/>
    <p:sldId id="354" r:id="rId55"/>
    <p:sldId id="355" r:id="rId56"/>
    <p:sldId id="357" r:id="rId57"/>
    <p:sldId id="361" r:id="rId58"/>
    <p:sldId id="674" r:id="rId59"/>
    <p:sldId id="358" r:id="rId60"/>
    <p:sldId id="359" r:id="rId61"/>
    <p:sldId id="360" r:id="rId62"/>
    <p:sldId id="362" r:id="rId63"/>
    <p:sldId id="363" r:id="rId64"/>
    <p:sldId id="364" r:id="rId65"/>
    <p:sldId id="365" r:id="rId66"/>
    <p:sldId id="369" r:id="rId67"/>
    <p:sldId id="370" r:id="rId68"/>
    <p:sldId id="371" r:id="rId69"/>
    <p:sldId id="677" r:id="rId70"/>
    <p:sldId id="678" r:id="rId71"/>
    <p:sldId id="679" r:id="rId72"/>
    <p:sldId id="680" r:id="rId73"/>
    <p:sldId id="584" r:id="rId74"/>
    <p:sldId id="681" r:id="rId75"/>
    <p:sldId id="396" r:id="rId76"/>
    <p:sldId id="397" r:id="rId77"/>
    <p:sldId id="398" r:id="rId78"/>
    <p:sldId id="403" r:id="rId79"/>
    <p:sldId id="404" r:id="rId80"/>
    <p:sldId id="405" r:id="rId81"/>
    <p:sldId id="406" r:id="rId82"/>
    <p:sldId id="407" r:id="rId83"/>
    <p:sldId id="408" r:id="rId84"/>
    <p:sldId id="484" r:id="rId85"/>
    <p:sldId id="409" r:id="rId86"/>
    <p:sldId id="485" r:id="rId87"/>
    <p:sldId id="487" r:id="rId88"/>
    <p:sldId id="495" r:id="rId89"/>
    <p:sldId id="496" r:id="rId90"/>
    <p:sldId id="498" r:id="rId91"/>
    <p:sldId id="499" r:id="rId92"/>
    <p:sldId id="500" r:id="rId93"/>
    <p:sldId id="501" r:id="rId94"/>
    <p:sldId id="464" r:id="rId95"/>
    <p:sldId id="257" r:id="rId96"/>
    <p:sldId id="465" r:id="rId97"/>
    <p:sldId id="466" r:id="rId98"/>
    <p:sldId id="467" r:id="rId99"/>
    <p:sldId id="468" r:id="rId100"/>
    <p:sldId id="469" r:id="rId101"/>
    <p:sldId id="470" r:id="rId102"/>
    <p:sldId id="471" r:id="rId103"/>
    <p:sldId id="472" r:id="rId104"/>
    <p:sldId id="473" r:id="rId105"/>
    <p:sldId id="682" r:id="rId106"/>
    <p:sldId id="683" r:id="rId107"/>
    <p:sldId id="507" r:id="rId108"/>
    <p:sldId id="508" r:id="rId109"/>
    <p:sldId id="513" r:id="rId110"/>
    <p:sldId id="623" r:id="rId111"/>
    <p:sldId id="624" r:id="rId112"/>
    <p:sldId id="510" r:id="rId113"/>
    <p:sldId id="512" r:id="rId114"/>
    <p:sldId id="511" r:id="rId115"/>
    <p:sldId id="619" r:id="rId116"/>
    <p:sldId id="515" r:id="rId117"/>
    <p:sldId id="620" r:id="rId118"/>
    <p:sldId id="514" r:id="rId119"/>
    <p:sldId id="621" r:id="rId120"/>
    <p:sldId id="617" r:id="rId121"/>
    <p:sldId id="618" r:id="rId122"/>
    <p:sldId id="626" r:id="rId123"/>
    <p:sldId id="622" r:id="rId124"/>
    <p:sldId id="475" r:id="rId125"/>
    <p:sldId id="476" r:id="rId126"/>
    <p:sldId id="477" r:id="rId127"/>
    <p:sldId id="478" r:id="rId128"/>
    <p:sldId id="479" r:id="rId129"/>
    <p:sldId id="480" r:id="rId130"/>
    <p:sldId id="691" r:id="rId131"/>
    <p:sldId id="481" r:id="rId132"/>
    <p:sldId id="482" r:id="rId133"/>
    <p:sldId id="673" r:id="rId134"/>
    <p:sldId id="643" r:id="rId135"/>
    <p:sldId id="641" r:id="rId136"/>
    <p:sldId id="642" r:id="rId137"/>
    <p:sldId id="644" r:id="rId138"/>
    <p:sldId id="645" r:id="rId139"/>
    <p:sldId id="692" r:id="rId140"/>
    <p:sldId id="646" r:id="rId141"/>
    <p:sldId id="647" r:id="rId142"/>
    <p:sldId id="648" r:id="rId143"/>
    <p:sldId id="649" r:id="rId144"/>
    <p:sldId id="654" r:id="rId145"/>
    <p:sldId id="655" r:id="rId146"/>
    <p:sldId id="656" r:id="rId147"/>
    <p:sldId id="657" r:id="rId148"/>
    <p:sldId id="658" r:id="rId149"/>
    <p:sldId id="659" r:id="rId150"/>
    <p:sldId id="660" r:id="rId151"/>
    <p:sldId id="661" r:id="rId152"/>
    <p:sldId id="662" r:id="rId153"/>
    <p:sldId id="664" r:id="rId154"/>
    <p:sldId id="663" r:id="rId155"/>
    <p:sldId id="665" r:id="rId156"/>
    <p:sldId id="666" r:id="rId157"/>
    <p:sldId id="668" r:id="rId158"/>
    <p:sldId id="669" r:id="rId159"/>
    <p:sldId id="667" r:id="rId160"/>
    <p:sldId id="670" r:id="rId161"/>
    <p:sldId id="693" r:id="rId162"/>
    <p:sldId id="671" r:id="rId163"/>
    <p:sldId id="652" r:id="rId164"/>
    <p:sldId id="653" r:id="rId165"/>
    <p:sldId id="627" r:id="rId166"/>
    <p:sldId id="628" r:id="rId167"/>
    <p:sldId id="629" r:id="rId168"/>
    <p:sldId id="631" r:id="rId169"/>
    <p:sldId id="634" r:id="rId170"/>
    <p:sldId id="630" r:id="rId171"/>
    <p:sldId id="636" r:id="rId172"/>
    <p:sldId id="632" r:id="rId173"/>
    <p:sldId id="633" r:id="rId174"/>
    <p:sldId id="637" r:id="rId175"/>
    <p:sldId id="635" r:id="rId176"/>
    <p:sldId id="639" r:id="rId177"/>
    <p:sldId id="638" r:id="rId178"/>
    <p:sldId id="640" r:id="rId179"/>
    <p:sldId id="686" r:id="rId180"/>
    <p:sldId id="502" r:id="rId181"/>
    <p:sldId id="503" r:id="rId182"/>
    <p:sldId id="504" r:id="rId183"/>
    <p:sldId id="505" r:id="rId184"/>
    <p:sldId id="506" r:id="rId185"/>
    <p:sldId id="684" r:id="rId186"/>
    <p:sldId id="281" r:id="rId187"/>
    <p:sldId id="282" r:id="rId188"/>
    <p:sldId id="283" r:id="rId189"/>
    <p:sldId id="284" r:id="rId190"/>
    <p:sldId id="285" r:id="rId191"/>
    <p:sldId id="286" r:id="rId192"/>
    <p:sldId id="287" r:id="rId193"/>
    <p:sldId id="288" r:id="rId194"/>
    <p:sldId id="685" r:id="rId195"/>
    <p:sldId id="292" r:id="rId196"/>
    <p:sldId id="293" r:id="rId197"/>
    <p:sldId id="294" r:id="rId198"/>
    <p:sldId id="295" r:id="rId199"/>
    <p:sldId id="296" r:id="rId200"/>
    <p:sldId id="297" r:id="rId201"/>
    <p:sldId id="516" r:id="rId202"/>
    <p:sldId id="517" r:id="rId203"/>
    <p:sldId id="593" r:id="rId204"/>
    <p:sldId id="604" r:id="rId205"/>
    <p:sldId id="616" r:id="rId206"/>
    <p:sldId id="607" r:id="rId207"/>
    <p:sldId id="608" r:id="rId208"/>
    <p:sldId id="605" r:id="rId209"/>
    <p:sldId id="606" r:id="rId210"/>
    <p:sldId id="609" r:id="rId211"/>
    <p:sldId id="611" r:id="rId212"/>
    <p:sldId id="613" r:id="rId213"/>
    <p:sldId id="612" r:id="rId214"/>
    <p:sldId id="614" r:id="rId215"/>
    <p:sldId id="615" r:id="rId216"/>
    <p:sldId id="625" r:id="rId2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96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0F9E-2C52-4A6B-9505-C8F649FFF1BC}" type="datetimeFigureOut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490F-DBA6-42F2-82A8-38CF4AC1D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7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3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15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02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1227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5138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50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6114-D5E8-4C4F-A5C4-3BF9521DC31A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0F24-021A-9C42-AEA1-769BC3514E80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A8EEB-42B6-104C-AA4E-3C12AC41BBE9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76D0E-F2AE-7A4A-9CAA-0803AFA407A1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3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69325-40BB-4141-B88E-4328652B68F0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7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35B6C-518B-2044-B049-DE43CA3C983B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0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F5AC-BE9E-3A4A-A3A5-29947E5D309F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CFCB-9302-244B-B7F6-BDE257D7FF04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1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CF54-8413-2045-B29A-35F8E58133BB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6C338-C7A1-D849-B001-8765C3BACD8B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3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0714E-54A7-9248-A64B-CA146816323A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223D-A85C-B548-B80D-E4B9FEC22A4B}" type="datetime1">
              <a:rPr lang="zh-TW" altLang="en-US" smtClean="0"/>
              <a:t>2024/7/24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docker-devops.git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charts.gitla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10.128.0.10/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35.188.47.40:10443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DevOps</a:t>
            </a:r>
            <a:r>
              <a:rPr lang="zh-TW" altLang="en" b="1" i="0" dirty="0">
                <a:solidFill>
                  <a:srgbClr val="393939"/>
                </a:solidFill>
                <a:effectLst/>
                <a:latin typeface="Noto Sans JP"/>
              </a:rPr>
              <a:t>：</a:t>
            </a:r>
            <a:r>
              <a:rPr lang="en" altLang="zh-TW" b="1" i="0" dirty="0" err="1">
                <a:solidFill>
                  <a:srgbClr val="393939"/>
                </a:solidFill>
                <a:effectLst/>
                <a:latin typeface="Noto Sans JP"/>
              </a:rPr>
              <a:t>GitlabCI</a:t>
            </a:r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/CD </a:t>
            </a:r>
            <a:r>
              <a:rPr lang="zh-TW" altLang="en-US" b="1" i="0" dirty="0">
                <a:solidFill>
                  <a:srgbClr val="393939"/>
                </a:solidFill>
                <a:effectLst/>
                <a:latin typeface="Noto Sans JP"/>
              </a:rPr>
              <a:t>搭配 </a:t>
            </a:r>
            <a:r>
              <a:rPr lang="en" altLang="zh-TW" b="1" i="0" dirty="0">
                <a:solidFill>
                  <a:srgbClr val="393939"/>
                </a:solidFill>
                <a:effectLst/>
                <a:latin typeface="Noto Sans JP"/>
              </a:rPr>
              <a:t>Docker, Kubernetes </a:t>
            </a:r>
            <a:r>
              <a:rPr lang="zh-TW" altLang="en-US" b="1" i="0" dirty="0">
                <a:solidFill>
                  <a:srgbClr val="393939"/>
                </a:solidFill>
                <a:effectLst/>
                <a:latin typeface="Noto Sans JP"/>
              </a:rPr>
              <a:t>持續整合實務班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/>
              <a:t>: </a:t>
            </a:r>
            <a:r>
              <a:rPr lang="zh-TW" altLang="en-US" dirty="0"/>
              <a:t>周育緯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EB96DD-1818-AFA5-6974-07F4801B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352BF-B212-A028-72F0-1707ADCA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VM1 - graph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0EA0B2F-9C04-2703-EFC2-127479F2C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19" y="3024981"/>
            <a:ext cx="9361961" cy="178168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061A81-904C-06AF-9659-8F47FA2A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042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83169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674855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lang="en-US" dirty="0" err="1">
                <a:sym typeface="Helvetica"/>
              </a:rPr>
              <a:t>選擇Repo</a:t>
            </a:r>
            <a:r>
              <a:rPr lang="en-US" dirty="0">
                <a:sym typeface="Helvetica"/>
              </a:rPr>
              <a:t> by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57" y="2452245"/>
            <a:ext cx="9297223" cy="4119243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853296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26" y="1493520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79B126-42BC-909B-4991-793C6BFFFB82}"/>
              </a:ext>
            </a:extLst>
          </p:cNvPr>
          <p:cNvSpPr txBox="1"/>
          <p:nvPr/>
        </p:nvSpPr>
        <p:spPr>
          <a:xfrm>
            <a:off x="7663158" y="1943100"/>
            <a:ext cx="3762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3"/>
              </a:rPr>
              <a:t>Git repository URL</a:t>
            </a:r>
          </a:p>
          <a:p>
            <a:r>
              <a:rPr kumimoji="1" lang="en" altLang="zh-TW" dirty="0">
                <a:hlinkClick r:id="rId3"/>
              </a:rPr>
              <a:t>https://github.com/demoyuw/docker-devops.git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76185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00" y="1347730"/>
            <a:ext cx="7730233" cy="55102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698499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1732C-1E60-6AA5-B860-063D0616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專案建立後，到</a:t>
            </a:r>
            <a:r>
              <a:rPr kumimoji="1" lang="en-US" altLang="zh-TW" dirty="0"/>
              <a:t>Settings -&gt; CI/CD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A6459E-D3FA-B9CC-BC85-45C30D22A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12" y="1825625"/>
            <a:ext cx="8168376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4C2700-B003-7B27-146A-4FDE66A7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097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11972D-E66A-B4E2-AAB9-C99CFC85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點擊</a:t>
            </a:r>
            <a:r>
              <a:rPr kumimoji="1" lang="en-US" altLang="zh-TW" dirty="0"/>
              <a:t>Runners -&gt; Expand</a:t>
            </a:r>
            <a:r>
              <a:rPr kumimoji="1" lang="zh-TW" altLang="en-US" dirty="0"/>
              <a:t>，把</a:t>
            </a:r>
            <a:r>
              <a:rPr kumimoji="1" lang="en-US" altLang="zh-TW" dirty="0" err="1"/>
              <a:t>url</a:t>
            </a:r>
            <a:r>
              <a:rPr kumimoji="1" lang="en-US" altLang="zh-TW" dirty="0"/>
              <a:t>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token</a:t>
            </a:r>
            <a:r>
              <a:rPr kumimoji="1" lang="zh-TW" altLang="en-US" dirty="0"/>
              <a:t>紀錄下來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87FC512-9220-EE4D-4C50-350D7C904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6" y="1825625"/>
            <a:ext cx="8113387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9BA527-C137-BB26-7C6A-7B579EDF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3993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949A88-19DF-E3C2-FA8C-BF054601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Gitlab CI/CD Kubernetes Runner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105CAEE-44A9-3EE5-9E14-6F1A00BAE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500" y="2076119"/>
            <a:ext cx="8531939" cy="392008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F34CDD-EA4C-1504-A3B2-D10A52FB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2098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0A0FCF-03EB-3F36-455D-4828EDCD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Runner </a:t>
            </a:r>
            <a:r>
              <a:rPr lang="zh-TW" altLang="en-US" dirty="0"/>
              <a:t>前準備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341A6F-F06F-1889-9146-27C5D228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repo add 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https://charts.gitlab.io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ns </a:t>
            </a:r>
            <a:r>
              <a:rPr lang="en-US" altLang="zh-TW" dirty="0" err="1"/>
              <a:t>gitlab</a:t>
            </a:r>
            <a:r>
              <a:rPr lang="en-US" altLang="zh-TW" dirty="0"/>
              <a:t>-runner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644571-2841-2C55-339D-DAE9E9E2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35" y="2246968"/>
            <a:ext cx="8775700" cy="736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6E6CB9-E4B3-91E3-926A-845C3CBC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4433"/>
            <a:ext cx="12192000" cy="1072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B12C0A-B755-298C-2788-EBCFD2614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491163"/>
            <a:ext cx="8331200" cy="6858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EFC9BE-DAF7-5FFA-9B09-EDEE0601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3797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95DF-BE9D-A028-C8B2-135DF9A1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/>
              <a:t>runner </a:t>
            </a:r>
            <a:r>
              <a:rPr kumimoji="1" lang="zh-TW" altLang="en-US" dirty="0"/>
              <a:t>版本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0F10-B960-9D9E-875A-54B11FF3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repo -l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14A23E-796D-8D64-4739-8418AFB3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58" y="2681723"/>
            <a:ext cx="8204200" cy="28702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6DEB73-E378-8140-0D2E-8AC791E4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13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VM1 -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/script/</a:t>
            </a:r>
            <a:r>
              <a:rPr kumimoji="1" lang="en-US" altLang="zh-TW" dirty="0" err="1"/>
              <a:t>ubuntu_install_docker.sh</a:t>
            </a:r>
            <a:endParaRPr kumimoji="1" lang="en-US" altLang="zh-TW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docker-devops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 err="1"/>
              <a:t>gitlabUrl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http://10.128.0.10/</a:t>
            </a:r>
            <a:endParaRPr lang="en-US" altLang="zh-TW" dirty="0"/>
          </a:p>
          <a:p>
            <a:pPr lvl="2"/>
            <a:r>
              <a:rPr lang="en-US" altLang="zh-TW" dirty="0" err="1"/>
              <a:t>GitLab</a:t>
            </a:r>
            <a:r>
              <a:rPr lang="en-US" altLang="zh-TW" dirty="0"/>
              <a:t> server </a:t>
            </a:r>
            <a:r>
              <a:rPr lang="zh-TW" altLang="en-US" dirty="0"/>
              <a:t>所在位置</a:t>
            </a:r>
            <a:endParaRPr lang="en-US" altLang="zh-TW" dirty="0"/>
          </a:p>
          <a:p>
            <a:pPr lvl="1"/>
            <a:r>
              <a:rPr lang="en-US" altLang="zh-TW" dirty="0" err="1"/>
              <a:t>runnerRegistrationToken</a:t>
            </a:r>
            <a:r>
              <a:rPr lang="en-US" altLang="zh-TW" dirty="0"/>
              <a:t>: "FiyVgc6gEnEai39jsdYg“</a:t>
            </a:r>
          </a:p>
          <a:p>
            <a:pPr lvl="2"/>
            <a:r>
              <a:rPr lang="en-US" altLang="zh-TW" dirty="0"/>
              <a:t>Runner token</a:t>
            </a:r>
          </a:p>
          <a:p>
            <a:pPr lvl="1"/>
            <a:r>
              <a:rPr lang="en-US" altLang="zh-TW" dirty="0" err="1"/>
              <a:t>rbac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create: true</a:t>
            </a:r>
          </a:p>
          <a:p>
            <a:pPr lvl="3"/>
            <a:r>
              <a:rPr lang="zh-TW" altLang="en-US" dirty="0"/>
              <a:t>啟用</a:t>
            </a:r>
            <a:r>
              <a:rPr lang="en-US" altLang="zh-TW" dirty="0" err="1"/>
              <a:t>rbac</a:t>
            </a:r>
            <a:endParaRPr lang="en-US" altLang="zh-TW" dirty="0"/>
          </a:p>
          <a:p>
            <a:pPr lvl="2"/>
            <a:r>
              <a:rPr lang="en-US" altLang="zh-TW" dirty="0" err="1"/>
              <a:t>clusterWideAccess</a:t>
            </a:r>
            <a:r>
              <a:rPr lang="en-US" altLang="zh-TW" dirty="0"/>
              <a:t>: true</a:t>
            </a:r>
          </a:p>
          <a:p>
            <a:pPr lvl="1"/>
            <a:endParaRPr lang="en-US" altLang="zh-TW" dirty="0"/>
          </a:p>
          <a:p>
            <a:pPr lvl="3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A0F30B-1990-A136-70E4-A511C2CF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58E24F-6110-B84F-49B5-DA5CF5B2C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919" y="1296622"/>
            <a:ext cx="2660900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593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docker-</a:t>
            </a:r>
            <a:r>
              <a:rPr lang="en-US" altLang="zh-TW" dirty="0" err="1"/>
              <a:t>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/>
              <a:t>runners:</a:t>
            </a:r>
          </a:p>
          <a:p>
            <a:pPr lvl="2"/>
            <a:r>
              <a:rPr lang="en-US" altLang="zh-TW" dirty="0" err="1"/>
              <a:t>config</a:t>
            </a:r>
            <a:r>
              <a:rPr lang="en-US" altLang="zh-TW" dirty="0"/>
              <a:t>: </a:t>
            </a:r>
          </a:p>
          <a:p>
            <a:pPr lvl="3"/>
            <a:r>
              <a:rPr lang="en-US" altLang="zh-TW" dirty="0"/>
              <a:t>[[</a:t>
            </a:r>
            <a:r>
              <a:rPr lang="en-US" altLang="zh-TW" dirty="0" err="1"/>
              <a:t>runners.kubernetes.volumes.host_path</a:t>
            </a:r>
            <a:r>
              <a:rPr lang="en-US" altLang="zh-TW" dirty="0"/>
              <a:t>]]</a:t>
            </a:r>
          </a:p>
          <a:p>
            <a:pPr lvl="3"/>
            <a:r>
              <a:rPr lang="en-US" altLang="zh-TW" dirty="0"/>
              <a:t>  name = "</a:t>
            </a:r>
            <a:r>
              <a:rPr lang="en-US" altLang="zh-TW" dirty="0" err="1"/>
              <a:t>docker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mount_path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read_only</a:t>
            </a:r>
            <a:r>
              <a:rPr lang="en-US" altLang="zh-TW" dirty="0"/>
              <a:t> = true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host_path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4"/>
            <a:r>
              <a:rPr lang="zh-TW" altLang="en-US" dirty="0"/>
              <a:t>讓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paththrouh</a:t>
            </a:r>
            <a:r>
              <a:rPr lang="en-US" altLang="zh-TW" dirty="0"/>
              <a:t> </a:t>
            </a:r>
            <a:r>
              <a:rPr lang="zh-TW" altLang="en-US" dirty="0"/>
              <a:t>到底下</a:t>
            </a:r>
            <a:r>
              <a:rPr lang="en-US" altLang="zh-TW" dirty="0"/>
              <a:t>VM2</a:t>
            </a:r>
            <a:r>
              <a:rPr lang="zh-TW" altLang="en-US" dirty="0"/>
              <a:t>執行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en-US" altLang="zh-TW" dirty="0"/>
              <a:t>tags: "vm2-k8s“</a:t>
            </a:r>
          </a:p>
          <a:p>
            <a:pPr lvl="3"/>
            <a:r>
              <a:rPr lang="zh-TW" altLang="en-US" dirty="0"/>
              <a:t>幫此</a:t>
            </a:r>
            <a:r>
              <a:rPr lang="en-US" altLang="zh-TW" dirty="0"/>
              <a:t>runner </a:t>
            </a:r>
            <a:r>
              <a:rPr lang="zh-TW" altLang="en-US" dirty="0"/>
              <a:t>加</a:t>
            </a:r>
            <a:r>
              <a:rPr lang="en-US" altLang="zh-TW" dirty="0"/>
              <a:t>tags</a:t>
            </a:r>
            <a:r>
              <a:rPr lang="zh-TW" altLang="en-US" dirty="0"/>
              <a:t>好選擇不同環境</a:t>
            </a:r>
            <a:endParaRPr lang="en-US" altLang="zh-TW" dirty="0"/>
          </a:p>
          <a:p>
            <a:pPr lvl="2"/>
            <a:r>
              <a:rPr lang="en-US" altLang="zh-TW" dirty="0"/>
              <a:t>privileged: true</a:t>
            </a:r>
          </a:p>
          <a:p>
            <a:pPr lvl="3"/>
            <a:r>
              <a:rPr lang="zh-TW" altLang="en-US" dirty="0"/>
              <a:t>開啟特權，用來執行</a:t>
            </a:r>
            <a:r>
              <a:rPr lang="en-US" altLang="zh-TW" dirty="0" err="1"/>
              <a:t>docker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3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8D536A-EB94-B71F-0DD8-7066CF30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6264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D176A-4F2A-7DA0-91BD-215BD18D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on k8s by 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59903-2E1B-D401-F744-F624BD92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ci-cd-runner --namespace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-f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--version 0.37.2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1C468-986A-B5B1-4645-7D2DFF25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0313"/>
            <a:ext cx="12192000" cy="2266506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996841-010B-53AF-F614-216EACC7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3383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03801-7D92-30FC-F7B9-617FF3EB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</a:t>
            </a:r>
            <a:r>
              <a:rPr kumimoji="1" lang="en-US" altLang="zh-TW" dirty="0" err="1"/>
              <a:t>kubernetes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B59F51-FBD1-6903-4E4B-6A02C316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 --all-namespaces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3B0C53-4331-B1BA-291E-2ED2617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184"/>
            <a:ext cx="12192000" cy="1484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979" y="4512940"/>
            <a:ext cx="7011378" cy="2200582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EA9B70-C89A-35D1-8258-5C2CA67D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5093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AF08-C134-9960-5BFF-3349ED17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Runner </a:t>
            </a:r>
            <a:r>
              <a:rPr kumimoji="1" lang="zh-TW" altLang="en-US"/>
              <a:t>準備完成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A80F54-57A1-3FBF-8617-8A4452040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364" y="1825625"/>
            <a:ext cx="7781272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4DB368-E2A9-7E07-8B91-E7B06B4F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0599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/>
              <a:t>2. </a:t>
            </a:r>
            <a:r>
              <a:rPr lang="zh-TW" altLang="en-US" dirty="0"/>
              <a:t>匯入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到 </a:t>
            </a:r>
            <a:r>
              <a:rPr lang="en-US" altLang="zh-TW" dirty="0"/>
              <a:t>GitLab repo variables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GitLab server</a:t>
            </a:r>
            <a:r>
              <a:rPr lang="zh-TW" altLang="en-US" dirty="0">
                <a:solidFill>
                  <a:schemeClr val="tx1"/>
                </a:solidFill>
              </a:rPr>
              <a:t>在我們有推上新的</a:t>
            </a:r>
            <a:r>
              <a:rPr lang="en-US" altLang="zh-TW" dirty="0">
                <a:solidFill>
                  <a:schemeClr val="tx1"/>
                </a:solidFill>
              </a:rPr>
              <a:t>commit</a:t>
            </a:r>
            <a:r>
              <a:rPr lang="zh-TW" altLang="en-US" dirty="0">
                <a:solidFill>
                  <a:schemeClr val="tx1"/>
                </a:solidFill>
              </a:rPr>
              <a:t>後，要代替我們在</a:t>
            </a:r>
            <a:r>
              <a:rPr lang="en-US" altLang="zh-TW" dirty="0">
                <a:solidFill>
                  <a:schemeClr val="tx1"/>
                </a:solidFill>
              </a:rPr>
              <a:t>k8s</a:t>
            </a:r>
            <a:r>
              <a:rPr lang="zh-TW" altLang="en-US" dirty="0">
                <a:solidFill>
                  <a:schemeClr val="tx1"/>
                </a:solidFill>
              </a:rPr>
              <a:t>上進行操作，所以我們需要提供</a:t>
            </a:r>
            <a:r>
              <a:rPr lang="en-US" altLang="zh-TW" dirty="0" err="1">
                <a:solidFill>
                  <a:schemeClr val="tx1"/>
                </a:solidFill>
              </a:rPr>
              <a:t>kubeconfig</a:t>
            </a:r>
            <a:r>
              <a:rPr lang="zh-TW" altLang="en-US" dirty="0">
                <a:solidFill>
                  <a:schemeClr val="tx1"/>
                </a:solidFill>
              </a:rPr>
              <a:t>給</a:t>
            </a:r>
            <a:r>
              <a:rPr lang="en-US" altLang="zh-TW" dirty="0">
                <a:solidFill>
                  <a:schemeClr val="tx1"/>
                </a:solidFill>
              </a:rPr>
              <a:t>GitLab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2ED9C7-BBBD-BEF8-C3F0-F7ABA6FB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262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80263-A3A9-046D-A567-65D517EF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Kubeconfig</a:t>
            </a:r>
            <a:r>
              <a:rPr kumimoji="1" lang="en-US" altLang="zh-TW" dirty="0"/>
              <a:t> file </a:t>
            </a:r>
            <a:r>
              <a:rPr kumimoji="1" lang="zh-TW" altLang="en-US" dirty="0"/>
              <a:t>轉成</a:t>
            </a:r>
            <a:r>
              <a:rPr kumimoji="1" lang="en-US" altLang="zh-TW" dirty="0"/>
              <a:t>base64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7BE24-EEF2-51F6-0289-4E4B6E86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$(cat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| base64) | tr -d " "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AE83DC-EF3C-3103-AA77-C433A70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2844800"/>
            <a:ext cx="12026900" cy="40132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978A57-1EBF-171F-7759-97CD056BB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0AD195-AC2F-559D-10AF-224C0E9E70A7}"/>
              </a:ext>
            </a:extLst>
          </p:cNvPr>
          <p:cNvSpPr txBox="1"/>
          <p:nvPr/>
        </p:nvSpPr>
        <p:spPr>
          <a:xfrm>
            <a:off x="8310520" y="812602"/>
            <a:ext cx="3155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因為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用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格式，用縮排來代表不同階層，為了避免複製貼上後縮排亂掉，所以先轉成</a:t>
            </a:r>
            <a:r>
              <a:rPr kumimoji="1" lang="en-US" altLang="zh-TW" dirty="0"/>
              <a:t>base64</a:t>
            </a:r>
            <a:r>
              <a:rPr kumimoji="1" lang="zh-TW" altLang="en-US" dirty="0"/>
              <a:t>，要使用實在</a:t>
            </a:r>
            <a:r>
              <a:rPr kumimoji="1" lang="en-US" altLang="zh-TW" dirty="0"/>
              <a:t>decode</a:t>
            </a:r>
            <a:r>
              <a:rPr kumimoji="1" lang="zh-TW" altLang="en-US" dirty="0"/>
              <a:t>回來。</a:t>
            </a:r>
          </a:p>
        </p:txBody>
      </p:sp>
    </p:spTree>
    <p:extLst>
      <p:ext uri="{BB962C8B-B14F-4D97-AF65-F5344CB8AC3E}">
        <p14:creationId xmlns:p14="http://schemas.microsoft.com/office/powerpoint/2010/main" val="25614969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設定變數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45" y="2310839"/>
            <a:ext cx="7802709" cy="384994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BC72AC-5754-4925-B910-614EC0B3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36820C-48E8-3BC4-3982-D9890E4305CD}"/>
              </a:ext>
            </a:extLst>
          </p:cNvPr>
          <p:cNvSpPr txBox="1"/>
          <p:nvPr/>
        </p:nvSpPr>
        <p:spPr>
          <a:xfrm>
            <a:off x="1432291" y="1563093"/>
            <a:ext cx="10496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權限有關的設定</a:t>
            </a:r>
            <a:r>
              <a:rPr kumimoji="1" lang="en-US" altLang="zh-TW" dirty="0"/>
              <a:t>(</a:t>
            </a:r>
            <a:r>
              <a:rPr kumimoji="1" lang="zh-TW" altLang="en-US" dirty="0"/>
              <a:t>密碼</a:t>
            </a:r>
            <a:r>
              <a:rPr kumimoji="1" lang="en-US" altLang="zh-TW" dirty="0"/>
              <a:t>, token, auth file)</a:t>
            </a:r>
            <a:r>
              <a:rPr kumimoji="1" lang="zh-TW" altLang="en-US" dirty="0"/>
              <a:t>，建議把</a:t>
            </a:r>
            <a:r>
              <a:rPr kumimoji="1" lang="en-US" altLang="zh-TW" dirty="0"/>
              <a:t>key/value</a:t>
            </a:r>
            <a:r>
              <a:rPr kumimoji="1" lang="zh-TW" altLang="en-US" dirty="0"/>
              <a:t>值定義在</a:t>
            </a:r>
            <a:r>
              <a:rPr kumimoji="1" lang="en-US" altLang="zh-TW" dirty="0"/>
              <a:t>Variables</a:t>
            </a:r>
            <a:r>
              <a:rPr kumimoji="1" lang="zh-TW" altLang="en-US" dirty="0"/>
              <a:t>，不應該直接設定在</a:t>
            </a:r>
            <a:r>
              <a:rPr kumimoji="1" lang="en-US" altLang="zh-TW" dirty="0"/>
              <a:t>ci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r>
              <a:rPr kumimoji="1" lang="zh-TW" altLang="en-US" dirty="0"/>
              <a:t>或</a:t>
            </a:r>
            <a:r>
              <a:rPr kumimoji="1" lang="en-US" altLang="zh-TW" dirty="0"/>
              <a:t>repo code</a:t>
            </a:r>
            <a:r>
              <a:rPr kumimoji="1" lang="zh-TW" altLang="en-US" dirty="0"/>
              <a:t>裡面。</a:t>
            </a:r>
          </a:p>
        </p:txBody>
      </p:sp>
    </p:spTree>
    <p:extLst>
      <p:ext uri="{BB962C8B-B14F-4D97-AF65-F5344CB8AC3E}">
        <p14:creationId xmlns:p14="http://schemas.microsoft.com/office/powerpoint/2010/main" val="28827834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C732-B975-DF64-D7B9-972604B0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變數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32AA03-05E2-283B-81B2-7AE1DC02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0" y="2108994"/>
            <a:ext cx="4953000" cy="37846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F8F7AC-8CD4-5A39-B3B3-95B4FA38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5780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變數設定完成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629"/>
            <a:ext cx="10515600" cy="416533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F13ECA7-448C-4099-DAC5-757E1F4C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114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 </a:t>
            </a:r>
            <a:r>
              <a:rPr lang="zh-TW" altLang="en-US" dirty="0"/>
              <a:t>取用 </a:t>
            </a:r>
            <a:r>
              <a:rPr lang="en-US" altLang="zh-TW" dirty="0" err="1"/>
              <a:t>kubeconfig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 $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用</a:t>
            </a:r>
            <a:r>
              <a:rPr lang="en-US" altLang="zh-TW" dirty="0"/>
              <a:t>base64 decode </a:t>
            </a:r>
            <a:r>
              <a:rPr lang="zh-TW" altLang="en-US" dirty="0"/>
              <a:t>並寫入到 </a:t>
            </a:r>
            <a:r>
              <a:rPr lang="en-US" altLang="zh-TW" dirty="0"/>
              <a:t>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r>
              <a:rPr lang="en-US" altLang="zh-TW" dirty="0"/>
              <a:t> </a:t>
            </a:r>
            <a:r>
              <a:rPr lang="en-US" altLang="zh-TW" dirty="0" err="1"/>
              <a:t>mkdir</a:t>
            </a:r>
            <a:r>
              <a:rPr lang="en-US" altLang="zh-TW" dirty="0"/>
              <a:t> 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 echo $</a:t>
            </a:r>
            <a:r>
              <a:rPr lang="en-US" altLang="zh-TW" dirty="0" err="1"/>
              <a:t>kubeconfig</a:t>
            </a:r>
            <a:r>
              <a:rPr lang="en-US" altLang="zh-TW" dirty="0"/>
              <a:t> |base64 -d &gt; 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72" y="3520437"/>
            <a:ext cx="6809224" cy="29182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B5DBC0-D6F3-3A84-1B73-6F6F0B13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63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CI</a:t>
            </a:r>
            <a:r>
              <a:rPr lang="zh-TW" altLang="en-US" dirty="0"/>
              <a:t>執行結果結果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80" y="1825625"/>
            <a:ext cx="9133639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AF1104-82AA-1DC2-31F1-4A336312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3901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957374-34D6-B6C3-44E7-041A9165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dockerhub</a:t>
            </a:r>
            <a:r>
              <a:rPr lang="en-US" altLang="zh-TW" dirty="0"/>
              <a:t> username and password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59D803-3FB6-9C22-F874-6EB3938BE1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3751"/>
            <a:ext cx="5181600" cy="3675085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925CF86-4747-AD26-48E3-7CCDB15250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59923"/>
            <a:ext cx="5181600" cy="369921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019DE4-833C-4D9F-5CBF-FF3A6253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9467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CI YAML </a:t>
            </a:r>
            <a:r>
              <a:rPr lang="zh-TW" altLang="en-US" dirty="0"/>
              <a:t>說明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18FBDA8-DE3E-BE47-A541-116D93E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2143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124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6" y="1565607"/>
            <a:ext cx="2934210" cy="468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300866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</a:t>
            </a:r>
            <a:r>
              <a:rPr lang="en-US" dirty="0"/>
              <a:t>Global (</a:t>
            </a:r>
            <a:r>
              <a:rPr lang="en-US" dirty="0" err="1"/>
              <a:t>全域</a:t>
            </a:r>
            <a:r>
              <a:rPr lang="en-US" dirty="0"/>
              <a:t>) </a:t>
            </a:r>
            <a:r>
              <a:rPr dirty="0"/>
              <a:t>keyword -</a:t>
            </a:r>
            <a:r>
              <a:rPr lang="en-US" dirty="0"/>
              <a:t> stages</a:t>
            </a:r>
            <a:endParaRPr dirty="0"/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決定</a:t>
            </a:r>
            <a:r>
              <a:rPr lang="en-US" altLang="zh-TW" dirty="0">
                <a:latin typeface="+mj-lt"/>
                <a:ea typeface="+mj-ea"/>
                <a:cs typeface="+mj-cs"/>
                <a:sym typeface="Helvetica"/>
              </a:rPr>
              <a:t>pipeline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執行順序</a:t>
            </a:r>
            <a:endParaRPr lang="en-US" altLang="zh-TW"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自行定義每個stage的名稱</a:t>
            </a:r>
            <a:endParaRPr lang="en-US"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一個stage成功後，再執行下一個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endParaRPr dirty="0"/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125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A71F392-4D4F-2DF8-4AC7-C40F5569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479" y="2189765"/>
            <a:ext cx="1823839" cy="1603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9BEE33-8686-E937-2DF8-9D3961DA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97" y="4525471"/>
            <a:ext cx="6536705" cy="12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48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lang="en-US" dirty="0"/>
              <a:t> global</a:t>
            </a:r>
            <a:r>
              <a:rPr dirty="0"/>
              <a:t>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/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自定義環境變數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for all jobs in pipeline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126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864922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Job</a:t>
            </a:r>
            <a:r>
              <a:rPr lang="en-US" dirty="0"/>
              <a:t>s</a:t>
            </a:r>
            <a:r>
              <a:rPr dirty="0"/>
              <a:t>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呼應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所設定，執行此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</a:p>
          <a:p>
            <a:pPr>
              <a:lnSpc>
                <a:spcPct val="90000"/>
              </a:lnSpc>
              <a:defRPr sz="2900"/>
            </a:pP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指定此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使用何種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image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執行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command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，每個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內必須要有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。</a:t>
            </a: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127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4BC18F-E4CA-BEDA-7069-E96849E1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39" y="2120792"/>
            <a:ext cx="5558861" cy="16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258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lang="en-US" altLang="zh-TW" dirty="0"/>
              <a:t>v</a:t>
            </a:r>
            <a:r>
              <a:rPr dirty="0"/>
              <a:t>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rPr dirty="0" err="1"/>
              <a:t>branch</a:t>
            </a:r>
            <a:r>
              <a:rPr dirty="0"/>
              <a:t> name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選擇使用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哪個</a:t>
            </a:r>
            <a:r>
              <a:rPr dirty="0" err="1"/>
              <a:t>Gitlab</a:t>
            </a:r>
            <a:r>
              <a:rPr dirty="0"/>
              <a:t>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128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1EA1B79-0733-544B-3875-815BB096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449" y="2432050"/>
            <a:ext cx="3136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138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</a:t>
            </a:r>
            <a:r>
              <a:rPr dirty="0" err="1"/>
              <a:t>llow_failure</a:t>
            </a:r>
            <a:endParaRPr dirty="0"/>
          </a:p>
          <a:p>
            <a:pPr marL="742950" lvl="1" indent="-285750">
              <a:defRPr sz="2800"/>
            </a:pPr>
            <a:r>
              <a:rPr lang="zh-TW" altLang="en-US" dirty="0"/>
              <a:t>允許該</a:t>
            </a:r>
            <a:r>
              <a:rPr dirty="0"/>
              <a:t>job fail</a:t>
            </a:r>
            <a:r>
              <a:rPr lang="en-US" altLang="zh-TW" dirty="0"/>
              <a:t>ed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該</a:t>
            </a:r>
            <a:r>
              <a:rPr dirty="0"/>
              <a:t>job </a:t>
            </a:r>
            <a:r>
              <a:rPr dirty="0" err="1"/>
              <a:t>fail</a:t>
            </a:r>
            <a:r>
              <a:rPr lang="en-US" dirty="0" err="1"/>
              <a:t>e也不影響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後續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j</a:t>
            </a:r>
            <a:r>
              <a:rPr dirty="0" err="1"/>
              <a:t>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著執行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dirty="0"/>
              <a:t>cache</a:t>
            </a:r>
          </a:p>
          <a:p>
            <a:pPr marL="742950" lvl="1" indent="-285750">
              <a:defRPr sz="2800"/>
            </a:pP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Folder and files cache, between jobs or pipeline.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88D4A3A-614F-890A-7090-786B2A55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87" y="2725680"/>
            <a:ext cx="3327400" cy="18669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F7507D-7588-7A19-44E0-ED0CC69B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370" y="4592580"/>
            <a:ext cx="3335886" cy="21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7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-t flask:v0.1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730D134-A7A7-EC78-ECAE-8A179261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66" y="5859656"/>
            <a:ext cx="7772400" cy="8140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6DD0765-1028-EE88-5CE6-3CB4E5B01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566" y="4474562"/>
            <a:ext cx="7772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37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C7F1A-81A2-53B0-5F05-A3435E53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.</a:t>
            </a:r>
            <a:r>
              <a:rPr lang="en" altLang="zh-TW" dirty="0" err="1"/>
              <a:t>gitlab-ci.yml</a:t>
            </a:r>
            <a:r>
              <a:rPr lang="en" altLang="zh-TW" dirty="0"/>
              <a:t> Jobs keyword -</a:t>
            </a:r>
            <a:r>
              <a:rPr lang="en-US" altLang="zh-TW" dirty="0"/>
              <a:t>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C074ED-B7D8-6E9A-6140-1562FFF9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 err="1"/>
              <a:t>before_script</a:t>
            </a:r>
            <a:r>
              <a:rPr lang="en" altLang="zh-TW" dirty="0"/>
              <a:t> and </a:t>
            </a:r>
            <a:r>
              <a:rPr lang="en" altLang="zh-TW" dirty="0" err="1"/>
              <a:t>after_script</a:t>
            </a:r>
            <a:endParaRPr lang="en" altLang="zh-TW" dirty="0"/>
          </a:p>
          <a:p>
            <a:pPr marL="742950" lvl="1" indent="-285750">
              <a:defRPr sz="2800"/>
            </a:pPr>
            <a:r>
              <a:rPr lang="en" altLang="zh-TW" dirty="0"/>
              <a:t>Job 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執行前或執行後執行。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DAF896-D867-1AED-2122-DD35410C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24C6AA-957A-A555-CD21-22C47626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28" y="3075686"/>
            <a:ext cx="7772400" cy="161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543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954800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Ci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預設變數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68" name="內容版面配置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2000"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CI_COMMIT_SHA="1ecfd275763eff1d6b4844ea3168962458c9f27a"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sz="2000" dirty="0"/>
              <a:t>export CI_COMMIT_SHORT_SHA="1ecfd275"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CI_REPOSITORY_URL="https://</a:t>
            </a:r>
            <a:r>
              <a:rPr sz="2000" dirty="0" err="1"/>
              <a:t>gitlab</a:t>
            </a:r>
            <a:r>
              <a:rPr sz="2000" dirty="0"/>
              <a:t>-ci-token:[masked]@</a:t>
            </a:r>
            <a:r>
              <a:rPr sz="2000" dirty="0" err="1"/>
              <a:t>example.com</a:t>
            </a:r>
            <a:r>
              <a:rPr sz="2000" dirty="0"/>
              <a:t>/</a:t>
            </a:r>
            <a:r>
              <a:rPr sz="2000" dirty="0" err="1"/>
              <a:t>gitlab</a:t>
            </a:r>
            <a:r>
              <a:rPr sz="2000" dirty="0"/>
              <a:t>-org/</a:t>
            </a:r>
            <a:r>
              <a:rPr sz="2000" dirty="0" err="1"/>
              <a:t>gitlab-foss.git</a:t>
            </a:r>
            <a:r>
              <a:rPr sz="2000" dirty="0"/>
              <a:t>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CI_JOB_NAME="</a:t>
            </a:r>
            <a:r>
              <a:rPr sz="2000" dirty="0" err="1"/>
              <a:t>spec:other</a:t>
            </a:r>
            <a:r>
              <a:rPr sz="2000" dirty="0"/>
              <a:t>" 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完整預設變數</a:t>
            </a:r>
            <a:r>
              <a:rPr lang="en-US" sz="2000" dirty="0"/>
              <a:t>: https://</a:t>
            </a:r>
            <a:r>
              <a:rPr lang="en-US" sz="2000" dirty="0" err="1"/>
              <a:t>docs.gitlab.com</a:t>
            </a:r>
            <a:r>
              <a:rPr lang="en-US" sz="2000" dirty="0"/>
              <a:t>/</a:t>
            </a:r>
            <a:r>
              <a:rPr lang="en-US" sz="2000" dirty="0" err="1"/>
              <a:t>ee</a:t>
            </a:r>
            <a:r>
              <a:rPr lang="en-US" sz="2000" dirty="0"/>
              <a:t>/ci/variables/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132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370699" y="1027906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Ref: https://</a:t>
            </a:r>
            <a:r>
              <a:rPr dirty="0" err="1"/>
              <a:t>docs.gitlab.com</a:t>
            </a:r>
            <a:r>
              <a:rPr dirty="0"/>
              <a:t>/</a:t>
            </a:r>
            <a:r>
              <a:rPr dirty="0" err="1"/>
              <a:t>ee</a:t>
            </a:r>
            <a:r>
              <a:rPr dirty="0"/>
              <a:t>/ci/variables/</a:t>
            </a:r>
          </a:p>
        </p:txBody>
      </p:sp>
    </p:spTree>
    <p:extLst>
      <p:ext uri="{BB962C8B-B14F-4D97-AF65-F5344CB8AC3E}">
        <p14:creationId xmlns:p14="http://schemas.microsoft.com/office/powerpoint/2010/main" val="41152470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5C1679-AE45-304D-E12D-AC6B13CF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</a:t>
            </a:r>
            <a:r>
              <a:rPr lang="en-US" altLang="zh-TW" dirty="0"/>
              <a:t> .</a:t>
            </a:r>
            <a:r>
              <a:rPr lang="en-US" altLang="zh-TW" dirty="0" err="1"/>
              <a:t>gitlab-ci.yml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678DE3-079A-2DDD-ADF2-6FCF39D9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F21FB5-56A7-EBB6-F5D7-F7A862FB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4682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F8BD3-EC6C-4CFE-5EC6-FEDE649E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撰寫</a:t>
            </a:r>
            <a:r>
              <a:rPr kumimoji="1" lang="en-US" altLang="zh-TW" dirty="0" err="1"/>
              <a:t>gitlab-ci.yml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BE45F02-2DB5-5A20-A769-7954C772D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883" y="1825625"/>
            <a:ext cx="4260233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602D4A-0FCE-E042-56EE-B5B6267F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8698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5158F-A6AC-C9E5-7080-A929F0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962A5-2247-0A8E-EDD8-9BAFB921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python:3 image</a:t>
            </a:r>
          </a:p>
          <a:p>
            <a:r>
              <a:rPr kumimoji="1" lang="zh-TW" altLang="en-US" dirty="0"/>
              <a:t>安裝所需套件</a:t>
            </a:r>
            <a:endParaRPr kumimoji="1" lang="en-US" altLang="zh-TW" dirty="0"/>
          </a:p>
          <a:p>
            <a:r>
              <a:rPr kumimoji="1" lang="zh-TW" altLang="en-US" dirty="0"/>
              <a:t>執行單元測試入口</a:t>
            </a:r>
            <a:r>
              <a:rPr kumimoji="1" lang="en-US" altLang="zh-TW" dirty="0" err="1"/>
              <a:t>test.py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7D80F-922C-69F8-8636-6F8C1AE5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1" y="3611352"/>
            <a:ext cx="7747000" cy="22733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3B91D2-05B6-280C-1AA9-506D1182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7537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E62C9-1C98-7A48-BD2B-3020F508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查看單元測試執行結果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020E73A-3FC5-B7AC-E790-B71B99A5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629" y="1690688"/>
            <a:ext cx="8137916" cy="483711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F3BED2-526D-EC12-6227-812C31D6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4153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137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4782377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138</a:t>
            </a:fld>
            <a:endParaRPr/>
          </a:p>
        </p:txBody>
      </p:sp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202C6E-6F07-A430-2765-06EB0012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39" y="1853525"/>
            <a:ext cx="9014259" cy="351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33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96598-91B5-700D-E41A-008AC2F1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SonarQube server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D99C22A-146C-05AF-E805-2D1F8F3B0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531" y="2374711"/>
            <a:ext cx="7450512" cy="340300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DCD26C-FF84-E5CC-DC2D-CBE07E61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70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幫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增加一個新的</a:t>
            </a:r>
            <a:r>
              <a:rPr kumimoji="1" lang="en-US" altLang="zh-CN" dirty="0"/>
              <a:t>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r>
              <a:rPr lang="en-US" altLang="zh-CN" dirty="0"/>
              <a:t>image</a:t>
            </a:r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把指定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匯出成一個</a:t>
            </a:r>
            <a:r>
              <a:rPr kumimoji="1" lang="en-US" altLang="zh-CN" dirty="0" err="1"/>
              <a:t>tgz</a:t>
            </a:r>
            <a:r>
              <a:rPr kumimoji="1" lang="zh-CN" altLang="en-US" dirty="0"/>
              <a:t>檔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把指定</a:t>
            </a:r>
            <a:r>
              <a:rPr kumimoji="1" lang="en-US" altLang="zh-CN" dirty="0" err="1"/>
              <a:t>tgz</a:t>
            </a:r>
            <a:r>
              <a:rPr kumimoji="1" lang="zh-CN" altLang="en-US" dirty="0"/>
              <a:t>檔匯入到</a:t>
            </a:r>
            <a:r>
              <a:rPr kumimoji="1" lang="en-US" altLang="zh-CN" dirty="0"/>
              <a:t>docker image</a:t>
            </a:r>
            <a:r>
              <a:rPr kumimoji="1" lang="zh-CN" altLang="en-US" dirty="0"/>
              <a:t>裡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4102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VM1 </a:t>
            </a:r>
            <a:r>
              <a:rPr lang="en-US" dirty="0" err="1">
                <a:sym typeface="Helvetica"/>
              </a:rPr>
              <a:t>上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rPr dirty="0" err="1"/>
              <a:t>SonarQube</a:t>
            </a:r>
            <a:r>
              <a:rPr dirty="0"/>
              <a:t>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140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40442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TW" dirty="0"/>
              <a:t>(SonarQube) </a:t>
            </a:r>
            <a:r>
              <a:rPr dirty="0" err="1"/>
              <a:t>SonaQube</a:t>
            </a:r>
            <a:r>
              <a:rPr dirty="0"/>
              <a:t> </a:t>
            </a:r>
            <a:r>
              <a:rPr dirty="0" err="1"/>
              <a:t>server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頁面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141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6327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TW" dirty="0"/>
              <a:t>(SonarQube) </a:t>
            </a:r>
            <a:r>
              <a:rPr dirty="0" err="1"/>
              <a:t>SonaQube</a:t>
            </a:r>
            <a:r>
              <a:rPr dirty="0"/>
              <a:t>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142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3922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TW" dirty="0"/>
              <a:t>(SonarQube) </a:t>
            </a:r>
            <a:r>
              <a:rPr dirty="0" err="1"/>
              <a:t>SonaQube</a:t>
            </a:r>
            <a:r>
              <a:rPr dirty="0"/>
              <a:t>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頁面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143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377356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D58FB-52DF-B4FE-579F-3571F2E0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選擇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494F199-7B66-FEEA-0C8D-9E6AC7B1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48" y="1825625"/>
            <a:ext cx="781250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22645A-CCCA-E144-4E80-3D082526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9822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244A4-43FD-939A-867C-C9894BD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GitLab personal access token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0021D7-6222-3426-A89D-4FACD3BC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Token</a:t>
            </a:r>
            <a:r>
              <a:rPr lang="zh-TW" altLang="en-US" dirty="0">
                <a:solidFill>
                  <a:schemeClr val="tx1"/>
                </a:solidFill>
              </a:rPr>
              <a:t>等同於擁有這個帳號的權限。但比密碼更佳的時候可以設定授權範圍與時效。並且隨時可以終止授權。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36F6B4-180B-4544-5111-415AA414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593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lang="en-US" altLang="zh-TW" dirty="0"/>
              <a:t>(GitLab) </a:t>
            </a: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146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47" y="2154892"/>
            <a:ext cx="27940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lang="en-US" altLang="zh-TW" dirty="0"/>
              <a:t>(GitLab) </a:t>
            </a: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147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437FECC-358A-1393-4A15-2C6FB7134063}"/>
              </a:ext>
            </a:extLst>
          </p:cNvPr>
          <p:cNvSpPr txBox="1"/>
          <p:nvPr/>
        </p:nvSpPr>
        <p:spPr>
          <a:xfrm>
            <a:off x="3131618" y="4693381"/>
            <a:ext cx="193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選擇這個</a:t>
            </a:r>
            <a:r>
              <a:rPr kumimoji="1" lang="en-US" altLang="zh-TW" dirty="0"/>
              <a:t>token</a:t>
            </a:r>
            <a:r>
              <a:rPr kumimoji="1" lang="zh-TW" altLang="en-US" dirty="0"/>
              <a:t>能有哪些行為權限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3FE324-3E2E-5A93-0357-8365CAD7F6EB}"/>
              </a:ext>
            </a:extLst>
          </p:cNvPr>
          <p:cNvSpPr txBox="1"/>
          <p:nvPr/>
        </p:nvSpPr>
        <p:spPr>
          <a:xfrm>
            <a:off x="7532337" y="3456136"/>
            <a:ext cx="193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token</a:t>
            </a:r>
            <a:r>
              <a:rPr kumimoji="1" lang="zh-TW" altLang="en-US" dirty="0"/>
              <a:t>的時效</a:t>
            </a:r>
          </a:p>
        </p:txBody>
      </p:sp>
      <p:sp>
        <p:nvSpPr>
          <p:cNvPr id="4" name="向右箭號 3">
            <a:extLst>
              <a:ext uri="{FF2B5EF4-FFF2-40B4-BE49-F238E27FC236}">
                <a16:creationId xmlns:a16="http://schemas.microsoft.com/office/drawing/2014/main" id="{F3B95286-8FEB-9E0D-5672-DD3CD98877F5}"/>
              </a:ext>
            </a:extLst>
          </p:cNvPr>
          <p:cNvSpPr/>
          <p:nvPr/>
        </p:nvSpPr>
        <p:spPr>
          <a:xfrm rot="10800000">
            <a:off x="7064347" y="3592864"/>
            <a:ext cx="403254" cy="1090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018D2FC-AD8C-DD4E-CCC8-D409AB8B0A0C}"/>
              </a:ext>
            </a:extLst>
          </p:cNvPr>
          <p:cNvSpPr/>
          <p:nvPr/>
        </p:nvSpPr>
        <p:spPr>
          <a:xfrm>
            <a:off x="4886818" y="5016546"/>
            <a:ext cx="403254" cy="1090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xfrm>
            <a:off x="838200" y="429358"/>
            <a:ext cx="10515600" cy="1325563"/>
          </a:xfrm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lang="en-US" altLang="zh-TW" dirty="0"/>
              <a:t>(GitLab) </a:t>
            </a: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148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lang="en-US" dirty="0"/>
              <a:t>(GitLab)</a:t>
            </a: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149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E88069-7DBD-9D30-0F5E-C0CEE20B218E}"/>
              </a:ext>
            </a:extLst>
          </p:cNvPr>
          <p:cNvSpPr txBox="1"/>
          <p:nvPr/>
        </p:nvSpPr>
        <p:spPr>
          <a:xfrm>
            <a:off x="8310648" y="4298547"/>
            <a:ext cx="236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如果</a:t>
            </a:r>
            <a:r>
              <a:rPr kumimoji="1" lang="en-US" altLang="zh-TW" dirty="0"/>
              <a:t>token</a:t>
            </a:r>
            <a:r>
              <a:rPr kumimoji="1" lang="zh-TW" altLang="en-US" dirty="0"/>
              <a:t>外洩，可讓此</a:t>
            </a:r>
            <a:r>
              <a:rPr kumimoji="1" lang="en-US" altLang="zh-TW" dirty="0"/>
              <a:t>token</a:t>
            </a:r>
            <a:r>
              <a:rPr kumimoji="1" lang="zh-TW" altLang="en-US" dirty="0"/>
              <a:t>失效</a:t>
            </a:r>
          </a:p>
        </p:txBody>
      </p:sp>
      <p:sp>
        <p:nvSpPr>
          <p:cNvPr id="3" name="向右箭號 2">
            <a:extLst>
              <a:ext uri="{FF2B5EF4-FFF2-40B4-BE49-F238E27FC236}">
                <a16:creationId xmlns:a16="http://schemas.microsoft.com/office/drawing/2014/main" id="{80A53E97-EA1C-8FBD-69B3-9CDD44167893}"/>
              </a:ext>
            </a:extLst>
          </p:cNvPr>
          <p:cNvSpPr/>
          <p:nvPr/>
        </p:nvSpPr>
        <p:spPr>
          <a:xfrm rot="10800000">
            <a:off x="7907394" y="4567192"/>
            <a:ext cx="403254" cy="1090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container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Run 1</a:t>
            </a:r>
            <a:r>
              <a:rPr kumimoji="1" lang="zh-TW" altLang="en-US" dirty="0"/>
              <a:t>個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80:10009 -v /opt:/opt --name flask flask</a:t>
            </a:r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07057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8072-2F6E-BF87-FDCE-A95D95F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選擇準備介接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5228EF-BBAD-04DB-0784-4F995F1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03" y="1825625"/>
            <a:ext cx="9508994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59F20C-D583-691C-381B-6F37060C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6126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4E2F-74A8-D009-0B7C-74612843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選擇使用</a:t>
            </a:r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89B927-324E-57F5-E80A-4084D298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92" y="1825625"/>
            <a:ext cx="8224815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9879479-70DA-A6F4-C7AD-72BC2318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81081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106C5-A7B1-6107-9ECF-87C4F06C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選擇</a:t>
            </a:r>
            <a:r>
              <a:rPr kumimoji="1" lang="en-US" altLang="zh-TW" dirty="0"/>
              <a:t>Python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14D08C-4894-D59E-5017-F1A0A3F7B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36" y="1825625"/>
            <a:ext cx="5914528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D78DFDC-5BA9-BFCE-6B1A-32B0D92F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8348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20B07-875C-69A8-392D-0D5FC2A8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217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複製</a:t>
            </a:r>
            <a:r>
              <a:rPr kumimoji="1"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C337229-9547-3114-9A39-006930BBA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014" y="1825625"/>
            <a:ext cx="8865971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D971E7-2138-AF98-ECBE-06D13D4D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4351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985A0-1554-E775-C32F-133817FF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(GitLab)</a:t>
            </a:r>
            <a:r>
              <a:rPr kumimoji="1" lang="zh-TW" altLang="en-US" dirty="0"/>
              <a:t>編輯</a:t>
            </a:r>
            <a:r>
              <a:rPr kumimoji="1" lang="en-US" altLang="zh-TW" dirty="0"/>
              <a:t>git repo</a:t>
            </a:r>
            <a:r>
              <a:rPr kumimoji="1" lang="zh-TW" altLang="en-US" dirty="0"/>
              <a:t>裡的</a:t>
            </a:r>
            <a:r>
              <a:rPr lang="en-US" altLang="zh-TW" dirty="0"/>
              <a:t>sonar-</a:t>
            </a:r>
            <a:r>
              <a:rPr lang="en-US" altLang="zh-TW" dirty="0" err="1"/>
              <a:t>project.properties</a:t>
            </a:r>
            <a:r>
              <a:rPr lang="zh-TW" altLang="en-US" dirty="0"/>
              <a:t>檔案，替換</a:t>
            </a:r>
            <a:r>
              <a:rPr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1987E97-F89E-0655-17DD-69B12ADB3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601" y="1825625"/>
            <a:ext cx="6748798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0C8DCD-8863-F685-1519-F96DA623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0144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EB31-6C56-F8BE-2FB1-51F153E3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(GitLab)</a:t>
            </a:r>
            <a:r>
              <a:rPr kumimoji="1" lang="zh-TW" altLang="en-US" dirty="0"/>
              <a:t>至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CI/CD </a:t>
            </a:r>
            <a:r>
              <a:rPr kumimoji="1" lang="zh-TW" altLang="en-US" dirty="0"/>
              <a:t>新增變數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315CDF-89B5-4984-2D0F-F25ED1AC9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70" y="1825625"/>
            <a:ext cx="7720859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14936A-5CB5-83BA-BF31-9712E81D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7800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C8EE7-C116-24DB-EC34-7DE471B6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493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(SonarQube)</a:t>
            </a:r>
            <a:r>
              <a:rPr kumimoji="1" lang="zh-TW" altLang="en-US" dirty="0"/>
              <a:t>點擊</a:t>
            </a:r>
            <a:r>
              <a:rPr kumimoji="1" lang="en-US" altLang="zh-TW" dirty="0"/>
              <a:t>Generate a token </a:t>
            </a:r>
            <a:r>
              <a:rPr kumimoji="1" lang="zh-TW" altLang="en-US" dirty="0"/>
              <a:t>產生一筆</a:t>
            </a:r>
            <a:r>
              <a:rPr kumimoji="1" lang="en-US" altLang="zh-TW" dirty="0"/>
              <a:t>SonarQube token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FB9C7-B2EB-92F5-B2D5-D464C544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記錄下</a:t>
            </a:r>
            <a:r>
              <a:rPr lang="en-US" altLang="zh-TW" dirty="0"/>
              <a:t>SonarQube token </a:t>
            </a:r>
            <a:r>
              <a:rPr lang="zh-TW" altLang="en-US" dirty="0"/>
              <a:t>與 </a:t>
            </a:r>
            <a:r>
              <a:rPr lang="en-US" altLang="zh-TW" dirty="0"/>
              <a:t>SONAR_HOST_URL key and value</a:t>
            </a:r>
            <a:r>
              <a:rPr lang="zh-TW" altLang="en-US" dirty="0"/>
              <a:t>，把他設定進</a:t>
            </a:r>
            <a:r>
              <a:rPr lang="en-US" altLang="zh-TW" dirty="0"/>
              <a:t>GitLab repo variable</a:t>
            </a:r>
            <a:r>
              <a:rPr lang="zh-TW" altLang="en-US" dirty="0"/>
              <a:t>裡</a:t>
            </a:r>
            <a:endParaRPr lang="en-US" altLang="zh-TW" dirty="0"/>
          </a:p>
          <a:p>
            <a:r>
              <a:rPr lang="en-US" altLang="zh-TW" dirty="0"/>
              <a:t>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524F09-3917-8FB7-A1BD-1B8493AF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69" y="2716779"/>
            <a:ext cx="6622181" cy="400117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65D31A-2EFD-03B3-CDE1-AFF809A7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5625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2F0E2-3505-AD70-967B-4BCA4F1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(GitLab)</a:t>
            </a:r>
            <a:r>
              <a:rPr lang="zh-TW" altLang="en-US" dirty="0"/>
              <a:t> 設定變數</a:t>
            </a:r>
            <a:r>
              <a:rPr lang="en-US" altLang="zh-TW" dirty="0"/>
              <a:t>SONAR_HOST_URL: http://{VM1 </a:t>
            </a:r>
            <a:r>
              <a:rPr lang="zh-TW" altLang="en-US" dirty="0"/>
              <a:t>內網</a:t>
            </a:r>
            <a:r>
              <a:rPr lang="en-US" altLang="zh-TW" dirty="0"/>
              <a:t> IP}:9000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6F2C86-5094-E8CF-CBB1-27C03CC9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58" y="1825625"/>
            <a:ext cx="607768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AE5EBC-B913-2D85-FE2D-3171A724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8260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39F58-E013-9D5E-7911-61C2F9F4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設定變數 </a:t>
            </a:r>
            <a:r>
              <a:rPr kumimoji="1" lang="en-US" altLang="zh-TW" dirty="0"/>
              <a:t>SONAR_TOKEN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285176-7AD2-5F50-ED64-E9A0FDB87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515" y="1825625"/>
            <a:ext cx="6102969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13E3EE-668D-7B39-CC12-C1F6A6349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1024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54B0E-597A-3B7D-BB30-4B7F610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變數檢查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FFDFE5A-5D73-8B1D-327A-804B0956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76" y="1825625"/>
            <a:ext cx="10115448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320761-1EC9-16FC-34B2-2D67450B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48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51507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A60F7-0038-7BEF-4FE3-E537681F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Pipeline 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</a:t>
            </a:r>
            <a:r>
              <a:rPr kumimoji="1" lang="zh-TW" altLang="en-US" dirty="0"/>
              <a:t> 狀態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64E4B37-6BA4-19E0-6FFE-1BE32E56C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64" y="1825625"/>
            <a:ext cx="9656471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A28FC6-3CC2-BE33-7988-12EC0AE9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3245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68370-35B8-5E66-3742-7553A008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 job</a:t>
            </a:r>
            <a:r>
              <a:rPr kumimoji="1" lang="zh-TW" altLang="en-US" dirty="0"/>
              <a:t>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EE9A95-7DDB-E708-8DD3-CCDD9ECD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161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66F56F8-F9FF-91A2-6D8C-F713A3865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201" y="2120113"/>
            <a:ext cx="8507343" cy="37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568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D45CE-AF0E-CCB0-B494-5F640648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 掃描運行情況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2FA4F11-4392-B721-A061-BAA706AE5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70" y="1825625"/>
            <a:ext cx="742206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0BA419-B487-DE36-4A13-3AFCA894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0224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163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2F4366-BE6D-5BFD-A4B9-81BBE22B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184"/>
            <a:ext cx="12192000" cy="54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78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164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6E7E3E-B9D4-0EE8-B5A8-5399A1B7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67" y="1906087"/>
            <a:ext cx="8610599" cy="45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6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CBC7E-86B4-D1BB-E4BE-3B859B5F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build and push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32E407-CBA1-6E28-D4A4-09D9EEF3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661444"/>
            <a:ext cx="8966200" cy="26797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9F91DE-D379-32B2-05A1-DEE1FC08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7136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A837C-755C-70BC-79E4-1DC21366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pipeline </a:t>
            </a:r>
            <a:r>
              <a:rPr kumimoji="1" lang="zh-TW" altLang="en-US" dirty="0"/>
              <a:t>狀態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623DA3-F891-4CA0-BABD-4E85B99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961" y="1371074"/>
            <a:ext cx="6059373" cy="540062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0BC385-5B87-F801-7B61-CA36F2FC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3538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A864C-F0FD-0A45-31B0-F406B6C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上傳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9F72F6-2A4A-61ED-9DA1-85056729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42" y="1825625"/>
            <a:ext cx="7184316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96BC1DD-97D2-6025-8BC3-C9D0DEA7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7736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1325F-9AAE-9CF2-2719-53B11D16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設定全域變數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8433B-75B0-8FA7-B411-CB468B0F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variables:</a:t>
            </a:r>
          </a:p>
          <a:p>
            <a:pPr lvl="1"/>
            <a:r>
              <a:rPr lang="en-US" altLang="zh-TW" dirty="0"/>
              <a:t>FLASKNAME: flask-$CI_COMMIT_REF_NAME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AC618B-5708-77DA-199E-BD4806FF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97" y="3095429"/>
            <a:ext cx="5270500" cy="8128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AF2EBB-764D-F26C-E1A7-E29222D9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91408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2D376-1D36-3361-E330-D53B4253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k8s namespace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35F174-E663-0C92-2A01-1604048C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286794"/>
            <a:ext cx="7175500" cy="3429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BFAB22-01EE-B3E8-14B9-7748EC5D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15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7698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38882-7DA3-9F12-ED53-CD79C17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77E75-CF85-060F-4764-74805FBA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"s/flask/$FLASKNAME/g "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用變數</a:t>
            </a:r>
            <a:r>
              <a:rPr lang="en-US" altLang="zh-TW" dirty="0"/>
              <a:t>$FLASKNAME</a:t>
            </a:r>
            <a:r>
              <a:rPr lang="zh-TW" altLang="en-US" dirty="0"/>
              <a:t> 值</a:t>
            </a:r>
            <a:r>
              <a:rPr kumimoji="1" lang="zh-TW" altLang="en-US" dirty="0"/>
              <a:t>取代掉</a:t>
            </a:r>
            <a:r>
              <a:rPr lang="en-US" altLang="zh-TW" dirty="0"/>
              <a:t>flask-</a:t>
            </a:r>
            <a:r>
              <a:rPr lang="en-US" altLang="zh-TW" dirty="0" err="1"/>
              <a:t>ns.yaml</a:t>
            </a:r>
            <a:r>
              <a:rPr lang="zh-TW" altLang="en-US" dirty="0"/>
              <a:t>檔案裡的</a:t>
            </a:r>
            <a:r>
              <a:rPr lang="en-US" altLang="zh-TW" dirty="0"/>
              <a:t>flask</a:t>
            </a:r>
          </a:p>
          <a:p>
            <a:r>
              <a:rPr lang="en-US" altLang="zh-TW" dirty="0"/>
              <a:t>cat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檢查替換成果</a:t>
            </a:r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-f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lang="en-US" altLang="zh-TW" dirty="0"/>
              <a:t>Apply namespace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DB8E3D-F192-E897-8F11-BA74863C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8115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32CDB-7FE5-9DE3-5138-47D50C3C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建立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AAE54-5FC7-1454-4E45-7D07DD0F4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6BAF14-F18C-7841-FA12-76AE75DE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71" y="2374900"/>
            <a:ext cx="6654800" cy="44831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FA2023-B3ED-1C26-4369-C9E33391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36179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3539-99D7-4B26-D490-144F969D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平行並行</a:t>
            </a:r>
            <a:r>
              <a:rPr kumimoji="1" lang="en-US" altLang="zh-TW" dirty="0"/>
              <a:t>: 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k8s 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22F03-42E6-EDB6-7A63-EE8D533F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Stage </a:t>
            </a:r>
            <a:r>
              <a:rPr kumimoji="1" lang="zh-TW" altLang="en-US" dirty="0"/>
              <a:t>皆設為</a:t>
            </a:r>
            <a:r>
              <a:rPr kumimoji="1" lang="en-US" altLang="zh-TW" dirty="0"/>
              <a:t>deploy</a:t>
            </a:r>
            <a:r>
              <a:rPr kumimoji="1" lang="zh-TW" altLang="en-US" dirty="0"/>
              <a:t>：無相依性，可同時並行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1F69E-DACC-3B1F-59EA-84278752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9" y="2491023"/>
            <a:ext cx="7773945" cy="168963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3882EE-DD40-F473-AF56-C90D174D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7101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F3217-D582-6E81-C9F9-3233A92B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DF6ADB-534A-DB2A-7CAE-5C9993DA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"s/master/$CI_COMMIT_REF_NAME/g" deployment/flask-</a:t>
            </a:r>
            <a:r>
              <a:rPr lang="en-US" altLang="zh-TW" dirty="0" err="1"/>
              <a:t>api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-</a:t>
            </a:r>
            <a:r>
              <a:rPr lang="en-US" altLang="zh-TW" dirty="0" err="1"/>
              <a:t>deploy.yaml</a:t>
            </a:r>
            <a:endParaRPr lang="en-US" altLang="zh-TW" dirty="0"/>
          </a:p>
          <a:p>
            <a:pPr lvl="1"/>
            <a:r>
              <a:rPr kumimoji="1" lang="zh-TW" altLang="en-US" dirty="0"/>
              <a:t>替換掉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內的</a:t>
            </a:r>
            <a:r>
              <a:rPr kumimoji="1" lang="en-US" altLang="zh-TW" dirty="0"/>
              <a:t>container image tag, </a:t>
            </a:r>
            <a:r>
              <a:rPr kumimoji="1" lang="zh-TW" altLang="en-US" dirty="0"/>
              <a:t>從</a:t>
            </a:r>
            <a:r>
              <a:rPr kumimoji="1" lang="en-US" altLang="zh-TW" dirty="0"/>
              <a:t>master </a:t>
            </a:r>
            <a:r>
              <a:rPr kumimoji="1" lang="zh-TW" altLang="en-US" dirty="0"/>
              <a:t>換成本次</a:t>
            </a:r>
            <a:r>
              <a:rPr kumimoji="1" lang="en-US" altLang="zh-TW" dirty="0"/>
              <a:t>commit </a:t>
            </a:r>
            <a:r>
              <a:rPr kumimoji="1" lang="zh-TW" altLang="en-US" dirty="0"/>
              <a:t>的分支名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9C77-95BB-85C5-4D7F-0FA1003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5" y="3355442"/>
            <a:ext cx="9232900" cy="34163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BAB8B6-1FD5-BA74-9FDF-E2144DB8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44565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CB50A-42FC-DDD2-54DD-D27BA058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deployment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9F3D14-1654-C625-D728-56887913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67" y="1825625"/>
            <a:ext cx="5104266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F6F9D0-E3AD-8D0F-0FDD-E57434D3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535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87DCB-6AD2-B185-DB56-F9742736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4D26-FF3E-52FC-0D45-0EA4CFA4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無需替換</a:t>
            </a:r>
            <a:endParaRPr kumimoji="1" lang="en-US" altLang="zh-TW" dirty="0"/>
          </a:p>
          <a:p>
            <a:r>
              <a:rPr kumimoji="1" lang="zh-TW" altLang="en-US" dirty="0"/>
              <a:t>部署完成用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servce</a:t>
            </a:r>
            <a:r>
              <a:rPr kumimoji="1" lang="en-US" altLang="zh-TW" dirty="0"/>
              <a:t> -n $FLASKNAME </a:t>
            </a:r>
            <a:r>
              <a:rPr kumimoji="1" lang="zh-TW" altLang="en-US" dirty="0"/>
              <a:t>資訊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1D43E7-3B6C-F215-AF51-1456FC46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051175"/>
            <a:ext cx="6959600" cy="34417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8F9BA2-C866-CA32-433E-5BA8BAE9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2645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89D5A-AE16-860C-D72E-89CC7D61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5A0E7A-8CA8-3959-EB42-326DD34C9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28" y="1825625"/>
            <a:ext cx="514714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2A547A-6570-CFAF-DA64-82C13A75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6672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3024-2D29-3A52-A952-0502FAF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5559-172C-F309-CFAE-5A29BEA8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flask-master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1CD82-4E1E-0178-832D-897E6113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177"/>
            <a:ext cx="12192000" cy="390390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923610-262F-F49C-3735-E85FCF53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559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D78F2-5DF3-3365-9C3A-16AF7303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 </a:t>
            </a:r>
            <a:r>
              <a:rPr kumimoji="1" lang="zh-TW" altLang="en-US" dirty="0"/>
              <a:t>進行連線測試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5AE40-4720-FC27-17FD-6CC42325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curl 127.0.0.1:32437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3FECED-1E95-FE96-1DCD-05D93407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52750"/>
            <a:ext cx="7302500" cy="9525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481963-85A5-D7BD-7619-C28ECCEA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47557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8F3C963-652A-70DF-CF65-7DAE4334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附錄Ａ：如何在</a:t>
            </a:r>
            <a:r>
              <a:rPr lang="en-US" altLang="zh-TW" dirty="0"/>
              <a:t>putty </a:t>
            </a:r>
            <a:r>
              <a:rPr lang="zh-TW" altLang="en-US" dirty="0"/>
              <a:t>使用</a:t>
            </a:r>
            <a:r>
              <a:rPr lang="en-US" altLang="zh-TW" dirty="0" err="1"/>
              <a:t>ssh</a:t>
            </a:r>
            <a:r>
              <a:rPr lang="en-US" altLang="zh-TW" dirty="0"/>
              <a:t> key </a:t>
            </a:r>
            <a:r>
              <a:rPr lang="zh-TW" altLang="en-US" dirty="0"/>
              <a:t>登入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0077B7-D79E-ADE2-9E02-D5B52604A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ACC5ED-7E8D-130C-F549-1E2A2C10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42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45817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411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2327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636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846700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95896003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EA47B-E721-BAF2-E5E6-FD032ECA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lang="en" altLang="zh-TW" dirty="0">
                <a:latin typeface="+mj-lt"/>
                <a:ea typeface="+mj-ea"/>
                <a:cs typeface="+mj-cs"/>
                <a:sym typeface="Helvetica"/>
              </a:rPr>
              <a:t>B</a:t>
            </a:r>
            <a:r>
              <a:rPr lang="en" altLang="zh-TW" dirty="0">
                <a:sym typeface="Helvetica"/>
              </a:rPr>
              <a:t> </a:t>
            </a:r>
            <a:r>
              <a:rPr lang="en" altLang="zh-TW" dirty="0" err="1">
                <a:sym typeface="Helvetica"/>
              </a:rPr>
              <a:t>dockerfile</a:t>
            </a:r>
            <a:r>
              <a:rPr lang="zh-TW" altLang="en-US" dirty="0">
                <a:sym typeface="Helvetica"/>
              </a:rPr>
              <a:t> </a:t>
            </a:r>
            <a:r>
              <a:rPr lang="en-US" altLang="zh-TW" dirty="0">
                <a:sym typeface="Helvetica"/>
              </a:rPr>
              <a:t>keyword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2136A6-797F-3C04-BF6D-033362FB3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84B124-1480-41D8-B648-B664AE21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74260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2521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10626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24931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823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62049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302120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5065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116679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990225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9B23A74-837E-257D-3279-F3D01901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</a:t>
            </a:r>
            <a:r>
              <a:rPr lang="en-US" altLang="zh-TW" dirty="0"/>
              <a:t>C: </a:t>
            </a:r>
            <a:r>
              <a:rPr lang="en-US" altLang="zh-TW" dirty="0" err="1"/>
              <a:t>dockerfile</a:t>
            </a:r>
            <a:r>
              <a:rPr lang="en-US" altLang="zh-TW" dirty="0"/>
              <a:t> </a:t>
            </a:r>
            <a:r>
              <a:rPr kumimoji="1" lang="en-US" altLang="zh-TW" dirty="0"/>
              <a:t>multi-stage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0CCC6A-80E8-31F0-ACA9-E20E3D09B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F8AF42-BEEC-3EA2-3534-34241B6A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211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44276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gradle:7.6.0-jdk8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780691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33F87E-C648-C842-6BD1-017CE403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20372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BDA4BC-407B-6DAF-4785-F56BA3CF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124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45954E-CAB0-E36C-08A3-654D684C1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199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13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2D91-D711-3550-1FBD-938EEEB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E1527-7DAC-38EB-16E3-FAC15B17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</a:p>
          <a:p>
            <a:r>
              <a:rPr kumimoji="1" lang="en-US" altLang="zh-TW" dirty="0"/>
              <a:t>Kubernetes</a:t>
            </a:r>
          </a:p>
          <a:p>
            <a:r>
              <a:rPr kumimoji="1" lang="en-US" altLang="zh-TW" dirty="0"/>
              <a:t>Helm</a:t>
            </a:r>
          </a:p>
          <a:p>
            <a:r>
              <a:rPr kumimoji="1" lang="en-US" altLang="zh-TW" dirty="0"/>
              <a:t>GitLab CI/CD</a:t>
            </a:r>
          </a:p>
          <a:p>
            <a:pPr lvl="1"/>
            <a:r>
              <a:rPr kumimoji="1" lang="zh-TW" altLang="en-US" dirty="0"/>
              <a:t>環境部署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image build and push</a:t>
            </a:r>
          </a:p>
          <a:p>
            <a:pPr lvl="1"/>
            <a:r>
              <a:rPr kumimoji="1" lang="zh-TW" altLang="en-US" dirty="0"/>
              <a:t>單元測試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SonarQube</a:t>
            </a:r>
          </a:p>
          <a:p>
            <a:pPr lvl="1"/>
            <a:r>
              <a:rPr kumimoji="1" lang="zh-TW" altLang="en-US" dirty="0"/>
              <a:t>部署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552459-9985-EAD9-B5B2-0B2ED7C5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52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518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0546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D: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256116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1855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937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6E3ED92-BDED-D8A5-C909-8AF28FB2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5584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33B631F-E794-AA85-46AD-42338ECB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95371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https://artifacthub.io/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A1A719-18EE-D86D-67AD-1EB3FDDB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52807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52300D-877B-3C02-74C7-818ECF7F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1589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BCC166-C7C0-10C6-2052-606853BE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60892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376761-B0B7-246C-29DB-BF7C9765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427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部署的版本紀錄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0FC352-DAE0-569E-9471-78536A9C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40752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B65C26-BA4C-A152-0550-95D49400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9612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</a:t>
            </a:r>
          </a:p>
          <a:p>
            <a:pPr lvl="1"/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chmod</a:t>
            </a:r>
            <a:r>
              <a:rPr kumimoji="1" lang="en-US" altLang="zh-TW" dirty="0"/>
              <a:t> -R 755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4BCDA-E41B-3787-30B7-EBEDC5F7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35300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B0C2BF-82E0-81D3-E4C1-41DCC9F7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92533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7B9F51-5835-88E5-8BC9-5651F769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08945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3961EC-CA90-2BF2-2FB9-32C3B09D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74017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6F96C-F987-86BA-82AB-3A8EBEC9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 (</a:t>
            </a:r>
            <a:r>
              <a:rPr kumimoji="1" lang="zh-TW" altLang="en-US" dirty="0"/>
              <a:t>升版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B13C0-6ED9-70E6-4243-BAB6EBEC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upgrade {release name}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1E6896-ABB7-4330-4D9A-C2BAD789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216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479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537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課程資源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479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安裝方式可參照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3EA4DAB-1AB3-B84A-7FC7-9C8084E0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84" y="3944086"/>
            <a:ext cx="6481594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/docker-</a:t>
            </a:r>
            <a:r>
              <a:rPr kumimoji="1" lang="en" altLang="zh-TW" dirty="0" err="1"/>
              <a:t>devops</a:t>
            </a:r>
            <a:r>
              <a:rPr kumimoji="1" lang="en" altLang="zh-TW" dirty="0"/>
              <a:t>/script/</a:t>
            </a:r>
            <a:r>
              <a:rPr kumimoji="1" lang="en" altLang="zh-TW" dirty="0" err="1"/>
              <a:t>ubuntu_deploy_rancher.sh</a:t>
            </a:r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41DB6D7D-06AA-1176-D80C-BA0A81142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677846"/>
            <a:ext cx="10134600" cy="3581400"/>
          </a:xfr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CFE5353-F2CF-33A5-8BDC-DF40F1E639A6}"/>
              </a:ext>
            </a:extLst>
          </p:cNvPr>
          <p:cNvSpPr txBox="1"/>
          <p:nvPr/>
        </p:nvSpPr>
        <p:spPr>
          <a:xfrm>
            <a:off x="1028700" y="1787244"/>
            <a:ext cx="101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這邊特別把</a:t>
            </a:r>
            <a:r>
              <a:rPr kumimoji="1" lang="en-US" altLang="zh-TW" dirty="0"/>
              <a:t>Rancher</a:t>
            </a:r>
            <a:r>
              <a:rPr kumimoji="1" lang="zh-TW" altLang="en-US" dirty="0"/>
              <a:t>網頁服務用的</a:t>
            </a:r>
            <a:r>
              <a:rPr kumimoji="1" lang="en-US" altLang="zh-TW" dirty="0"/>
              <a:t>port</a:t>
            </a:r>
            <a:r>
              <a:rPr kumimoji="1" lang="zh-TW" altLang="en-US" dirty="0"/>
              <a:t>，</a:t>
            </a:r>
            <a:r>
              <a:rPr kumimoji="1" lang="en-US" altLang="zh-TW" dirty="0"/>
              <a:t>HTTP</a:t>
            </a:r>
            <a:r>
              <a:rPr kumimoji="1" lang="zh-TW" altLang="en-US" dirty="0"/>
              <a:t>從</a:t>
            </a:r>
            <a:r>
              <a:rPr kumimoji="1" lang="en-US" altLang="zh-TW" dirty="0"/>
              <a:t>80 </a:t>
            </a:r>
            <a:r>
              <a:rPr kumimoji="1" lang="zh-TW" altLang="en-US" dirty="0"/>
              <a:t>指定成</a:t>
            </a:r>
            <a:r>
              <a:rPr kumimoji="1" lang="en-US" altLang="zh-TW" dirty="0"/>
              <a:t>10080</a:t>
            </a:r>
            <a:r>
              <a:rPr kumimoji="1" lang="zh-TW" altLang="en-US" dirty="0"/>
              <a:t>，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從</a:t>
            </a:r>
            <a:r>
              <a:rPr kumimoji="1" lang="en-US" altLang="zh-TW" dirty="0"/>
              <a:t>443</a:t>
            </a:r>
            <a:r>
              <a:rPr kumimoji="1" lang="zh-TW" altLang="en-US" dirty="0"/>
              <a:t>指定成</a:t>
            </a:r>
            <a:r>
              <a:rPr kumimoji="1" lang="en-US" altLang="zh-TW" dirty="0"/>
              <a:t>10443</a:t>
            </a:r>
            <a:r>
              <a:rPr kumimoji="1" lang="zh-TW" altLang="en-US" dirty="0"/>
              <a:t>。目的是為了留</a:t>
            </a:r>
            <a:r>
              <a:rPr kumimoji="1" lang="en-US" altLang="zh-TW" dirty="0"/>
              <a:t>80, 443 ports </a:t>
            </a:r>
            <a:r>
              <a:rPr kumimoji="1" lang="zh-TW" altLang="en-US" dirty="0"/>
              <a:t>給</a:t>
            </a:r>
            <a:r>
              <a:rPr kumimoji="1" lang="en-US" altLang="zh-TW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</a:t>
            </a:r>
            <a:r>
              <a:rPr kumimoji="1"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2149B-1796-B06D-1AC4-7C0A0D67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</a:t>
            </a:r>
            <a:r>
              <a:rPr kumimoji="1" lang="zh-TW" altLang="en-US" dirty="0"/>
              <a:t>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8721BB-F03D-FF6E-7F83-6C2ACE415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https://{VM1_IP}:10443</a:t>
            </a:r>
          </a:p>
          <a:p>
            <a:pPr lvl="1"/>
            <a:r>
              <a:rPr kumimoji="1" lang="en-US" altLang="zh-TW" dirty="0"/>
              <a:t>e.g. </a:t>
            </a:r>
            <a:r>
              <a:rPr kumimoji="1" lang="en-US" altLang="zh-TW" dirty="0">
                <a:hlinkClick r:id="rId2"/>
              </a:rPr>
              <a:t>https://35.188.47.40:10443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D87BDF-403C-05D7-BBF8-41B27BD4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201" y="2737426"/>
            <a:ext cx="7352015" cy="398700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EEA2E4-13DE-4DAD-227B-ACF9CD62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55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DB956-1BEA-8749-BB41-6EB68407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C78999-D134-B60F-C433-3001D7AF2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331" y="1825625"/>
            <a:ext cx="7879338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0B4A35-D292-374B-D67A-8658C496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862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42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RKE1 &amp; Custom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895" y="2311147"/>
            <a:ext cx="8398209" cy="4351338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A4CFDAF-CA32-7C92-1C81-DED33299F01E}"/>
              </a:ext>
            </a:extLst>
          </p:cNvPr>
          <p:cNvSpPr txBox="1"/>
          <p:nvPr/>
        </p:nvSpPr>
        <p:spPr>
          <a:xfrm>
            <a:off x="1896895" y="1814281"/>
            <a:ext cx="838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RKE1 based on docker, RKE2 based on </a:t>
            </a:r>
            <a:r>
              <a:rPr kumimoji="1" lang="en-US" altLang="zh-TW" dirty="0" err="1"/>
              <a:t>containerd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353CDD7-5C56-67E7-D01B-DD7AF13BA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92" y="1825625"/>
            <a:ext cx="8278815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agent run command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2141537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8B1C7F-268A-29D9-59D0-32436616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C64BD2F-C560-C9D5-29AA-2255410EB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941" y="2664260"/>
            <a:ext cx="8285611" cy="283832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65FA79-5A8C-82B0-1BD0-6C538C6A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025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 in the VM2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/script/</a:t>
            </a:r>
            <a:r>
              <a:rPr kumimoji="1" lang="en-US" altLang="zh-TW" dirty="0" err="1"/>
              <a:t>ubuntu_install_docker.sh</a:t>
            </a:r>
            <a:endParaRPr kumimoji="1" lang="en-US" altLang="zh-TW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docker agent run command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2F1D56-45D8-42E7-7221-BF933933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agent </a:t>
            </a:r>
            <a:r>
              <a:rPr kumimoji="1" lang="zh-TW" altLang="en-US" dirty="0"/>
              <a:t>運行流程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AAEE19-A7E6-9FB7-FE79-9589755B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E128AE1-E1A7-F7D1-B235-911A0E99F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67" y="2500420"/>
            <a:ext cx="8953465" cy="34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09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13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62C0A-768E-EE3A-DD33-A859194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部署完成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FE06E3-0145-8E2B-98A4-99FBAD08C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223" y="2931941"/>
            <a:ext cx="7142787" cy="238897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42A336-E8E3-18AE-ABEF-0655F825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915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47850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en-US" altLang="zh-TW" dirty="0"/>
              <a:t> –p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0EB6EC-95D4-CF84-0C83-194FE507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579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311792" y="1690688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k8s/service/nginx-service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34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815852-FC28-87CA-FA12-0FAA58C53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2368629"/>
            <a:ext cx="10515600" cy="3265329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2B6370-DADC-BD9D-B370-59786DBA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77FC33-B2A4-3549-D891-DB16894E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8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rPr dirty="0"/>
              <a:t>(Dev)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rPr dirty="0"/>
              <a:t>(Ops)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相互合作模式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避免開發出難維護、穩定性差的產品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370962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6466598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597914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08366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01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88547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8263902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748450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242178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9EDD69E8-11F0-BE9F-589F-3E62117B8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143" y="2510463"/>
            <a:ext cx="8449483" cy="2854555"/>
          </a:xfrm>
          <a:prstGeom prst="rect">
            <a:avLst/>
          </a:prstGeom>
        </p:spPr>
      </p:pic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439361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Deploy GitLab server on VM1 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docker run -e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</a:t>
            </a:r>
            <a:r>
              <a:rPr lang="en-US" altLang="zh-TW" dirty="0">
                <a:highlight>
                  <a:srgbClr val="00FFFF"/>
                </a:highlight>
              </a:rPr>
              <a:t>://VM1</a:t>
            </a:r>
            <a:r>
              <a:rPr lang="zh-TW" altLang="en-US" dirty="0">
                <a:highlight>
                  <a:srgbClr val="00FFFF"/>
                </a:highlight>
              </a:rPr>
              <a:t>內部</a:t>
            </a:r>
            <a:r>
              <a:rPr lang="en-US" altLang="zh-TW" dirty="0">
                <a:highlight>
                  <a:srgbClr val="00FFFF"/>
                </a:highlight>
              </a:rPr>
              <a:t>IP</a:t>
            </a:r>
            <a:r>
              <a:rPr lang="en-US" altLang="zh-TW" dirty="0"/>
              <a:t>';</a:t>
            </a:r>
            <a:r>
              <a:rPr lang="en-US" altLang="zh-TW" dirty="0" err="1"/>
              <a:t>prometheus_monitoring</a:t>
            </a:r>
            <a:r>
              <a:rPr lang="en-US" altLang="zh-TW" dirty="0"/>
              <a:t>['enable'] = </a:t>
            </a:r>
            <a:r>
              <a:rPr lang="en-US" altLang="zh-TW" dirty="0" err="1"/>
              <a:t>false;gitlab_kas</a:t>
            </a:r>
            <a:r>
              <a:rPr lang="en-US" altLang="zh-TW" dirty="0"/>
              <a:t>['enable'] = true;" -d -p 443:443 -p 80:80 -p 10022:22 --name </a:t>
            </a:r>
            <a:r>
              <a:rPr lang="en-US" altLang="zh-TW" dirty="0" err="1"/>
              <a:t>gitlab</a:t>
            </a:r>
            <a:r>
              <a:rPr lang="en-US" altLang="zh-TW" dirty="0"/>
              <a:t> --restart always -v $HOME/</a:t>
            </a:r>
            <a:r>
              <a:rPr lang="en-US" altLang="zh-TW" dirty="0" err="1"/>
              <a:t>gitlab</a:t>
            </a:r>
            <a:r>
              <a:rPr lang="en-US" altLang="zh-TW" dirty="0"/>
              <a:t>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/logs:/var/log/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/data:/var/opt/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 err="1"/>
              <a:t>gitlab</a:t>
            </a:r>
            <a:r>
              <a:rPr lang="en-US" altLang="zh-TW" dirty="0"/>
              <a:t>/gitlab-ce:14.7.0-ce.0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41B8B4-105B-A959-2AF5-61BD36C4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2577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ENV (-e)</a:t>
            </a:r>
          </a:p>
          <a:p>
            <a:pPr marL="742950" lvl="1" indent="-285750">
              <a:defRPr sz="2800"/>
            </a:pPr>
            <a:r>
              <a:rPr dirty="0" err="1"/>
              <a:t>external_url</a:t>
            </a:r>
            <a:r>
              <a:rPr dirty="0"/>
              <a:t> </a:t>
            </a:r>
          </a:p>
          <a:p>
            <a:pPr marL="1143000" lvl="2" indent="-228600">
              <a:defRPr sz="2400"/>
            </a:pPr>
            <a:r>
              <a:rPr dirty="0"/>
              <a:t>'http://{vm1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rPr dirty="0"/>
              <a:t>ip}';</a:t>
            </a:r>
          </a:p>
          <a:p>
            <a:pPr lvl="1">
              <a:defRPr sz="2400"/>
            </a:pPr>
            <a:r>
              <a:rPr dirty="0" err="1"/>
              <a:t>prometheus_monitoring</a:t>
            </a:r>
            <a:r>
              <a:rPr dirty="0"/>
              <a:t>['enable'] = false;</a:t>
            </a:r>
            <a:endParaRPr lang="en-US" dirty="0"/>
          </a:p>
          <a:p>
            <a:pPr lvl="2">
              <a:defRPr sz="2400"/>
            </a:pPr>
            <a:r>
              <a:rPr lang="zh-TW" altLang="en-US" dirty="0"/>
              <a:t>監控不啟用</a:t>
            </a:r>
            <a:r>
              <a:rPr lang="en-US" altLang="zh-TW" dirty="0"/>
              <a:t>(</a:t>
            </a:r>
            <a:r>
              <a:rPr lang="zh-TW" altLang="en-US" dirty="0"/>
              <a:t>資源使用較高</a:t>
            </a:r>
            <a:r>
              <a:rPr lang="en-US" altLang="zh-TW" dirty="0"/>
              <a:t>)</a:t>
            </a:r>
            <a:endParaRPr lang="en-US" dirty="0"/>
          </a:p>
          <a:p>
            <a:pPr lvl="1">
              <a:defRPr sz="2400"/>
            </a:pPr>
            <a:r>
              <a:rPr lang="en-US" altLang="zh-TW" dirty="0" err="1"/>
              <a:t>gitlab_kas</a:t>
            </a:r>
            <a:r>
              <a:rPr lang="en-US" altLang="zh-TW" dirty="0"/>
              <a:t>['enable'] = true;</a:t>
            </a:r>
          </a:p>
          <a:p>
            <a:pPr lvl="2">
              <a:defRPr sz="2400"/>
            </a:pPr>
            <a:r>
              <a:rPr lang="zh-TW" altLang="en-US" dirty="0"/>
              <a:t>啟用</a:t>
            </a:r>
            <a:r>
              <a:rPr lang="en-US" altLang="zh-TW" dirty="0"/>
              <a:t>Agent server for </a:t>
            </a:r>
            <a:r>
              <a:rPr lang="en-US" altLang="zh-TW" dirty="0" err="1"/>
              <a:t>kubernetes</a:t>
            </a:r>
            <a:endParaRPr dirty="0"/>
          </a:p>
          <a:p>
            <a:r>
              <a:rPr dirty="0"/>
              <a:t>Detach (-d)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80428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465660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98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958565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99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A717F83-C145-94DA-DB46-64FF57123667}"/>
              </a:ext>
            </a:extLst>
          </p:cNvPr>
          <p:cNvSpPr txBox="1"/>
          <p:nvPr/>
        </p:nvSpPr>
        <p:spPr>
          <a:xfrm>
            <a:off x="719191" y="2044557"/>
            <a:ext cx="1034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sudo</a:t>
            </a:r>
            <a:r>
              <a:rPr kumimoji="1" lang="en" altLang="zh-TW" dirty="0"/>
              <a:t> cat ~/</a:t>
            </a:r>
            <a:r>
              <a:rPr kumimoji="1" lang="en" altLang="zh-TW" dirty="0" err="1"/>
              <a:t>gitlab</a:t>
            </a:r>
            <a:r>
              <a:rPr kumimoji="1" lang="en" altLang="zh-TW" dirty="0"/>
              <a:t>/config/</a:t>
            </a:r>
            <a:r>
              <a:rPr kumimoji="1" lang="en" altLang="zh-TW" dirty="0" err="1"/>
              <a:t>initial_root_password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70A3CE-6ACE-7F29-262E-5630E4E54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1" y="2808582"/>
            <a:ext cx="11471902" cy="29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4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4054</TotalTime>
  <Words>5181</Words>
  <Application>Microsoft Macintosh PowerPoint</Application>
  <PresentationFormat>寬螢幕</PresentationFormat>
  <Paragraphs>1097</Paragraphs>
  <Slides>216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216</vt:i4>
      </vt:variant>
    </vt:vector>
  </HeadingPairs>
  <TitlesOfParts>
    <vt:vector size="223" baseType="lpstr">
      <vt:lpstr>Microsoft JhengHei</vt:lpstr>
      <vt:lpstr>Noto Sans JP</vt:lpstr>
      <vt:lpstr>Arial</vt:lpstr>
      <vt:lpstr>Calibri</vt:lpstr>
      <vt:lpstr>Calibri Light</vt:lpstr>
      <vt:lpstr>Times New Roman</vt:lpstr>
      <vt:lpstr>Office 佈景主題</vt:lpstr>
      <vt:lpstr>DevOps：GitlabCI/CD 搭配 Docker, Kubernetes 持續整合實務班</vt:lpstr>
      <vt:lpstr>課程大綱</vt:lpstr>
      <vt:lpstr>課程資源</vt:lpstr>
      <vt:lpstr>ssh 登入</vt:lpstr>
      <vt:lpstr>Container 與Docker</vt:lpstr>
      <vt:lpstr>Container </vt:lpstr>
      <vt:lpstr>Container vs. Virtual Machine -1</vt:lpstr>
      <vt:lpstr>Container 製作流程</vt:lpstr>
      <vt:lpstr>Docker image堆疊</vt:lpstr>
      <vt:lpstr>Install docker in the VM1 - graph</vt:lpstr>
      <vt:lpstr>Install docker in the VM1 - command</vt:lpstr>
      <vt:lpstr>Python Flask API Dockerfile</vt:lpstr>
      <vt:lpstr>自己build: 產生image</vt:lpstr>
      <vt:lpstr>Docker image -1</vt:lpstr>
      <vt:lpstr>Docker container -1</vt:lpstr>
      <vt:lpstr>Docker run 參數介紹</vt:lpstr>
      <vt:lpstr>Docker process -2</vt:lpstr>
      <vt:lpstr>Docker process - 除錯</vt:lpstr>
      <vt:lpstr>Kubernetes</vt:lpstr>
      <vt:lpstr>Kubernetes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K8s - Scaling</vt:lpstr>
      <vt:lpstr>K8s - Rolling update -1</vt:lpstr>
      <vt:lpstr>K8s - Rolling update -2</vt:lpstr>
      <vt:lpstr>Install kubectl</vt:lpstr>
      <vt:lpstr>用rancher 安裝Kubernetes</vt:lpstr>
      <vt:lpstr>Deploy Kubernetes: Rancher</vt:lpstr>
      <vt:lpstr>Deploy Rancher container</vt:lpstr>
      <vt:lpstr>Deploy Rancher container</vt:lpstr>
      <vt:lpstr>Rancher 網頁</vt:lpstr>
      <vt:lpstr>Rancher UI</vt:lpstr>
      <vt:lpstr>至rancher container 取得admin預設密碼</vt:lpstr>
      <vt:lpstr>設定 admin password, Server URL </vt:lpstr>
      <vt:lpstr>Create Cluster(k8s) on Rancher UI</vt:lpstr>
      <vt:lpstr>預計裝在裸機，點選RKE1 &amp; Custom</vt:lpstr>
      <vt:lpstr>Cluster命名、選擇k8s版本，選擇網路模組Calico</vt:lpstr>
      <vt:lpstr>選擇CNI MTU大小為1440，Cloud prover 選None</vt:lpstr>
      <vt:lpstr>勾選etcd, control plane, worker三項，複製下面docker agent run command</vt:lpstr>
      <vt:lpstr>Install docker in the VM2</vt:lpstr>
      <vt:lpstr>Install docker in the VM2</vt:lpstr>
      <vt:lpstr>到vm2執行docker agent run command</vt:lpstr>
      <vt:lpstr>Rancher agent 運行流程 </vt:lpstr>
      <vt:lpstr>Kubernetes 部署中</vt:lpstr>
      <vt:lpstr>部署完成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K8S 顯示資訊</vt:lpstr>
      <vt:lpstr>Kubernets 最小單位: pod</vt:lpstr>
      <vt:lpstr>部署Kubernetes yaml 檔，apply</vt:lpstr>
      <vt:lpstr>K8s deployment YAML -1</vt:lpstr>
      <vt:lpstr>K8s deployment YAML -2</vt:lpstr>
      <vt:lpstr>K8s deployment YAML -3</vt:lpstr>
      <vt:lpstr>kubectl get pods -1</vt:lpstr>
      <vt:lpstr>kubectl get pods -2</vt:lpstr>
      <vt:lpstr>kubectl get deployment -1</vt:lpstr>
      <vt:lpstr>kubectl get deployment -2</vt:lpstr>
      <vt:lpstr>在pod執行操作 -1</vt:lpstr>
      <vt:lpstr>在pod執行操作 -2</vt:lpstr>
      <vt:lpstr>Pod訊息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系統資訊</vt:lpstr>
      <vt:lpstr>Kubernetes Namespace (縮寫：ns)</vt:lpstr>
      <vt:lpstr>Kubernetes Namespace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DevOps</vt:lpstr>
      <vt:lpstr>模式1 Dev + Ops</vt:lpstr>
      <vt:lpstr>Agile vs Waterfall</vt:lpstr>
      <vt:lpstr>CI/CD</vt:lpstr>
      <vt:lpstr>CI/CD 步驟</vt:lpstr>
      <vt:lpstr>Gitflow 開發流程圖</vt:lpstr>
      <vt:lpstr>Gitflow 分支定義</vt:lpstr>
      <vt:lpstr>Gitflow</vt:lpstr>
      <vt:lpstr>部署Gitlab</vt:lpstr>
      <vt:lpstr>Deploy GitLab server on VM1 docker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建立新專案，選擇Repo by URL</vt:lpstr>
      <vt:lpstr>新專案名稱及擁有者設定</vt:lpstr>
      <vt:lpstr>設定新專案權限</vt:lpstr>
      <vt:lpstr>專案建立後，到Settings -&gt; CI/CD</vt:lpstr>
      <vt:lpstr>點擊Runners -&gt; Expand，把url 與 token紀錄下來</vt:lpstr>
      <vt:lpstr>Install Gitlab CI/CD Kubernetes Runner</vt:lpstr>
      <vt:lpstr>安裝Runner 前準備</vt:lpstr>
      <vt:lpstr>搜尋runner 版本</vt:lpstr>
      <vt:lpstr>Gitlab runner 設定檔 -1</vt:lpstr>
      <vt:lpstr>Gitlab runner 設定檔 -2</vt:lpstr>
      <vt:lpstr>Install gitlab runner on k8s by helm</vt:lpstr>
      <vt:lpstr>確認kubernetes runner 狀態</vt:lpstr>
      <vt:lpstr>Runner 準備完成</vt:lpstr>
      <vt:lpstr>步驟2. 匯入Kubeconfig 到 GitLab repo variables</vt:lpstr>
      <vt:lpstr>Kubeconfig file 轉成base64</vt:lpstr>
      <vt:lpstr>設定變數</vt:lpstr>
      <vt:lpstr>設定kubeconfig變數</vt:lpstr>
      <vt:lpstr>變數設定完成</vt:lpstr>
      <vt:lpstr>CI 取用 kubeconfig</vt:lpstr>
      <vt:lpstr>查看CI執行結果結果</vt:lpstr>
      <vt:lpstr>設定dockerhub username and password</vt:lpstr>
      <vt:lpstr>Gitlab CI YAML 說明</vt:lpstr>
      <vt:lpstr>.gitlab-ci.yml sample</vt:lpstr>
      <vt:lpstr>.gitlab-ci.yml Global (全域) keyword - stages</vt:lpstr>
      <vt:lpstr>.gitlab-ci.yml global keyword -2</vt:lpstr>
      <vt:lpstr>.gitlab-ci.yml Jobs keyword -1</vt:lpstr>
      <vt:lpstr>.gitlab-ci.yml Jobs keyword -2</vt:lpstr>
      <vt:lpstr>.gitlab-ci.yml Jobs keyword -3</vt:lpstr>
      <vt:lpstr>.gitlab-ci.yml Jobs keyword -4</vt:lpstr>
      <vt:lpstr>Gitlab project pipeline status</vt:lpstr>
      <vt:lpstr>Gitlab Ci 預設變數</vt:lpstr>
      <vt:lpstr>撰寫 .gitlab-ci.yml</vt:lpstr>
      <vt:lpstr>撰寫gitlab-ci.yml</vt:lpstr>
      <vt:lpstr>執行單元測試</vt:lpstr>
      <vt:lpstr>Job 查看單元測試執行結果</vt:lpstr>
      <vt:lpstr>SonarQube</vt:lpstr>
      <vt:lpstr>Jenkins 驅動 SonarQube</vt:lpstr>
      <vt:lpstr>部署SonarQube server</vt:lpstr>
      <vt:lpstr>VM1 上部署SonarQube Server</vt:lpstr>
      <vt:lpstr>(SonarQube) SonaQube server頁面</vt:lpstr>
      <vt:lpstr>(SonarQube) SonaQube server login</vt:lpstr>
      <vt:lpstr>(SonarQube) SonaQube server 頁面</vt:lpstr>
      <vt:lpstr>(SonarQube)選擇gitlab project</vt:lpstr>
      <vt:lpstr>取得GitLab personal access token</vt:lpstr>
      <vt:lpstr>(GitLab) Gitlab and Jenkins hook together – gitlab user 產生Access token - 1</vt:lpstr>
      <vt:lpstr>(GitLab) Gitlab and Jenkins hook together – 設定此token權限</vt:lpstr>
      <vt:lpstr>(GitLab) Gitlab and Jenkins hook together – 把token 另存</vt:lpstr>
      <vt:lpstr>(GitLab)Gitlab and Jenkins hook together – 得到token </vt:lpstr>
      <vt:lpstr>(SonarQube)選擇準備介接sonarqube project</vt:lpstr>
      <vt:lpstr>(SonarQube)選擇使用GitLab CI</vt:lpstr>
      <vt:lpstr>(SonarQube)選擇Python</vt:lpstr>
      <vt:lpstr>(SonarQube)複製projectKey</vt:lpstr>
      <vt:lpstr>(GitLab)編輯git repo裡的sonar-project.properties檔案，替換projectKey</vt:lpstr>
      <vt:lpstr>(GitLab)至gitlab project CI/CD 新增變數</vt:lpstr>
      <vt:lpstr>(SonarQube)點擊Generate a token 產生一筆SonarQube token</vt:lpstr>
      <vt:lpstr>(GitLab) 設定變數SONAR_HOST_URL: http://{VM1 內網 IP}:9000</vt:lpstr>
      <vt:lpstr>設定變數 SONAR_TOKEN</vt:lpstr>
      <vt:lpstr>變數檢查</vt:lpstr>
      <vt:lpstr>檢查Pipeline 執行SonarQube 狀態</vt:lpstr>
      <vt:lpstr>Pipeline執行SonarQube job，</vt:lpstr>
      <vt:lpstr>檢查Sonarqube 掃描運行情況</vt:lpstr>
      <vt:lpstr>SonarQube 報告</vt:lpstr>
      <vt:lpstr>SonarQube 報告檢視</vt:lpstr>
      <vt:lpstr>docker build and push</vt:lpstr>
      <vt:lpstr>Docker pipeline 狀態</vt:lpstr>
      <vt:lpstr>至Docker hub 檢查image 上傳</vt:lpstr>
      <vt:lpstr>設定全域變數</vt:lpstr>
      <vt:lpstr>部署 k8s namespace</vt:lpstr>
      <vt:lpstr>部署namespace 說明</vt:lpstr>
      <vt:lpstr>檢查namespace 建立</vt:lpstr>
      <vt:lpstr>平行並行: 部署k8s deployment 與 service</vt:lpstr>
      <vt:lpstr>K8s deployment</vt:lpstr>
      <vt:lpstr>Pipeline deployment</vt:lpstr>
      <vt:lpstr>K8s service</vt:lpstr>
      <vt:lpstr>Job 檢查service狀態</vt:lpstr>
      <vt:lpstr>檢查deployment 與 service </vt:lpstr>
      <vt:lpstr>至VM2 進行連線測試</vt:lpstr>
      <vt:lpstr>附錄Ａ：如何在putty 使用ssh key 登入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 dockerfile keyword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附錄C: dockerfile multi-stage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附錄D: 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編輯參數檔</vt:lpstr>
      <vt:lpstr>準備nfs</vt:lpstr>
      <vt:lpstr>部署postgresql</vt:lpstr>
      <vt:lpstr>部署後狀態檢查</vt:lpstr>
      <vt:lpstr>移除</vt:lpstr>
      <vt:lpstr>調整 (升版)</vt:lpstr>
    </vt:vector>
  </TitlesOfParts>
  <Company>Dynabook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周育緯 Yu Wei Chou</dc:creator>
  <cp:lastModifiedBy>育緯 周</cp:lastModifiedBy>
  <cp:revision>262</cp:revision>
  <dcterms:created xsi:type="dcterms:W3CDTF">2022-06-22T04:12:12Z</dcterms:created>
  <dcterms:modified xsi:type="dcterms:W3CDTF">2024-07-24T01:06:20Z</dcterms:modified>
</cp:coreProperties>
</file>